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7" r:id="rId2"/>
    <p:sldId id="258" r:id="rId3"/>
    <p:sldId id="259" r:id="rId4"/>
    <p:sldId id="260" r:id="rId5"/>
    <p:sldId id="261" r:id="rId6"/>
    <p:sldId id="262" r:id="rId7"/>
    <p:sldId id="263" r:id="rId8"/>
    <p:sldId id="264" r:id="rId9"/>
    <p:sldId id="267" r:id="rId10"/>
    <p:sldId id="268" r:id="rId11"/>
    <p:sldId id="265" r:id="rId12"/>
    <p:sldId id="266" r:id="rId13"/>
    <p:sldId id="269" r:id="rId14"/>
    <p:sldId id="270" r:id="rId15"/>
    <p:sldId id="273" r:id="rId16"/>
    <p:sldId id="274" r:id="rId17"/>
    <p:sldId id="271" r:id="rId18"/>
    <p:sldId id="272" r:id="rId19"/>
    <p:sldId id="277" r:id="rId20"/>
    <p:sldId id="278" r:id="rId21"/>
    <p:sldId id="275" r:id="rId22"/>
    <p:sldId id="276" r:id="rId23"/>
    <p:sldId id="281" r:id="rId24"/>
    <p:sldId id="282" r:id="rId25"/>
    <p:sldId id="289" r:id="rId26"/>
    <p:sldId id="290" r:id="rId27"/>
    <p:sldId id="287" r:id="rId28"/>
    <p:sldId id="288" r:id="rId29"/>
    <p:sldId id="283" r:id="rId30"/>
    <p:sldId id="284" r:id="rId31"/>
    <p:sldId id="285" r:id="rId32"/>
    <p:sldId id="286" r:id="rId33"/>
    <p:sldId id="295" r:id="rId34"/>
    <p:sldId id="296" r:id="rId35"/>
    <p:sldId id="291" r:id="rId36"/>
    <p:sldId id="292" r:id="rId37"/>
    <p:sldId id="297" r:id="rId38"/>
    <p:sldId id="298" r:id="rId39"/>
    <p:sldId id="293" r:id="rId40"/>
    <p:sldId id="294" r:id="rId41"/>
    <p:sldId id="299" r:id="rId42"/>
    <p:sldId id="300" r:id="rId43"/>
    <p:sldId id="307" r:id="rId44"/>
    <p:sldId id="308" r:id="rId45"/>
    <p:sldId id="301" r:id="rId46"/>
    <p:sldId id="302" r:id="rId47"/>
    <p:sldId id="303" r:id="rId48"/>
    <p:sldId id="304" r:id="rId49"/>
    <p:sldId id="305" r:id="rId50"/>
    <p:sldId id="306"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5" r:id="rId65"/>
    <p:sldId id="322" r:id="rId66"/>
    <p:sldId id="324" r:id="rId6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101C8A"/>
    <a:srgbClr val="1626BA"/>
    <a:srgbClr val="FFFF00"/>
    <a:srgbClr val="00004C"/>
    <a:srgbClr val="0027A4"/>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4660"/>
  </p:normalViewPr>
  <p:slideViewPr>
    <p:cSldViewPr>
      <p:cViewPr varScale="1">
        <p:scale>
          <a:sx n="62" d="100"/>
          <a:sy n="62" d="100"/>
        </p:scale>
        <p:origin x="1368" y="39"/>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A119791-CA36-F877-4186-9BEFBAB02710}"/>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73731" name="Rectangle 3">
            <a:extLst>
              <a:ext uri="{FF2B5EF4-FFF2-40B4-BE49-F238E27FC236}">
                <a16:creationId xmlns:a16="http://schemas.microsoft.com/office/drawing/2014/main" id="{C5CAF823-72D6-9562-1B3B-D5668C45DCF1}"/>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73732" name="Rectangle 4">
            <a:extLst>
              <a:ext uri="{FF2B5EF4-FFF2-40B4-BE49-F238E27FC236}">
                <a16:creationId xmlns:a16="http://schemas.microsoft.com/office/drawing/2014/main" id="{C8A509A3-F8C5-E052-F65B-4EDB1EB6B3E7}"/>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73733" name="Rectangle 5">
            <a:extLst>
              <a:ext uri="{FF2B5EF4-FFF2-40B4-BE49-F238E27FC236}">
                <a16:creationId xmlns:a16="http://schemas.microsoft.com/office/drawing/2014/main" id="{E2283CCA-424C-1E0C-E228-613E0FE095BD}"/>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3A5052-83A9-4FF5-B77B-4B00A716FD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91AD55-F8B6-840F-C848-C9ECC161B154}"/>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a:p>
        </p:txBody>
      </p:sp>
      <p:sp>
        <p:nvSpPr>
          <p:cNvPr id="4099" name="Rectangle 3">
            <a:extLst>
              <a:ext uri="{FF2B5EF4-FFF2-40B4-BE49-F238E27FC236}">
                <a16:creationId xmlns:a16="http://schemas.microsoft.com/office/drawing/2014/main" id="{47CB32B5-6482-0356-D3C2-BADDFCA77A8E}"/>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endParaRPr lang="en-US" altLang="en-US"/>
          </a:p>
        </p:txBody>
      </p:sp>
      <p:sp>
        <p:nvSpPr>
          <p:cNvPr id="19460" name="Rectangle 4">
            <a:extLst>
              <a:ext uri="{FF2B5EF4-FFF2-40B4-BE49-F238E27FC236}">
                <a16:creationId xmlns:a16="http://schemas.microsoft.com/office/drawing/2014/main" id="{CDFAEB93-2500-A54C-AC8E-657016BA4677}"/>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E3B435CC-EE6D-C997-1857-320C26330638}"/>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852291D2-5F89-8759-B672-A6C6B45767BA}"/>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a:p>
        </p:txBody>
      </p:sp>
      <p:sp>
        <p:nvSpPr>
          <p:cNvPr id="4103" name="Rectangle 7">
            <a:extLst>
              <a:ext uri="{FF2B5EF4-FFF2-40B4-BE49-F238E27FC236}">
                <a16:creationId xmlns:a16="http://schemas.microsoft.com/office/drawing/2014/main" id="{4D4BB2B6-62BF-153D-967A-C4BA8BAEEE40}"/>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437007BD-A117-4EB1-84A7-BBC27B376C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Plastic"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Polypropylene" TargetMode="External"/><Relationship Id="rId5" Type="http://schemas.openxmlformats.org/officeDocument/2006/relationships/hyperlink" Target="https://en.wikipedia.org/wiki/Polyethylene" TargetMode="External"/><Relationship Id="rId4" Type="http://schemas.openxmlformats.org/officeDocument/2006/relationships/hyperlink" Target="https://en.wikipedia.org/wiki/Polym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Optic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Calculus" TargetMode="External"/><Relationship Id="rId4" Type="http://schemas.openxmlformats.org/officeDocument/2006/relationships/hyperlink" Target="https://en.wikipedia.org/wiki/Gottfried_Wilhelm_Leibniz"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Nebula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Galax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What_Is_Life%3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James_Gregory_(mathematicia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n.wikipedia.org/wiki/Colin_Maclaurin" TargetMode="External"/><Relationship Id="rId4" Type="http://schemas.openxmlformats.org/officeDocument/2006/relationships/hyperlink" Target="https://en.wikipedia.org/wiki/Brook_Taylo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Telegraph" TargetMode="External"/><Relationship Id="rId3" Type="http://schemas.openxmlformats.org/officeDocument/2006/relationships/hyperlink" Target="https://en.wikipedia.org/wiki/French_people" TargetMode="External"/><Relationship Id="rId7" Type="http://schemas.openxmlformats.org/officeDocument/2006/relationships/hyperlink" Target="https://en.wikipedia.org/wiki/Solenoi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Classical_electromagnetism" TargetMode="External"/><Relationship Id="rId11" Type="http://schemas.openxmlformats.org/officeDocument/2006/relationships/hyperlink" Target="https://en.wikipedia.org/wiki/Ampere" TargetMode="External"/><Relationship Id="rId5" Type="http://schemas.openxmlformats.org/officeDocument/2006/relationships/hyperlink" Target="https://en.wikipedia.org/wiki/Mathematician" TargetMode="External"/><Relationship Id="rId10" Type="http://schemas.openxmlformats.org/officeDocument/2006/relationships/hyperlink" Target="https://en.wikipedia.org/wiki/Electric_current" TargetMode="External"/><Relationship Id="rId4" Type="http://schemas.openxmlformats.org/officeDocument/2006/relationships/hyperlink" Target="https://en.wikipedia.org/wiki/Physicist" TargetMode="External"/><Relationship Id="rId9" Type="http://schemas.openxmlformats.org/officeDocument/2006/relationships/hyperlink" Target="https://en.wikipedia.org/wiki/International_System_of_Unit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Quantum_mechanic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Panth%C3%A9on" TargetMode="External"/><Relationship Id="rId3" Type="http://schemas.openxmlformats.org/officeDocument/2006/relationships/hyperlink" Target="https://en.wikipedia.org/wiki/List_of_female_Nobel_laureates" TargetMode="External"/><Relationship Id="rId7" Type="http://schemas.openxmlformats.org/officeDocument/2006/relationships/hyperlink" Target="https://en.wikipedia.org/wiki/University_of_Pari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Nobel_Prize#Family_laureates" TargetMode="External"/><Relationship Id="rId5" Type="http://schemas.openxmlformats.org/officeDocument/2006/relationships/hyperlink" Target="https://en.wikipedia.org/wiki/Nobel_Prize#Multiple_laureates" TargetMode="External"/><Relationship Id="rId4" Type="http://schemas.openxmlformats.org/officeDocument/2006/relationships/hyperlink" Target="https://en.wikipedia.org/wiki/Nobel_Priz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PSR_B1919%2B2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en.wikipedia.org/wiki/Neutron_star"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3" Type="http://schemas.openxmlformats.org/officeDocument/2006/relationships/hyperlink" Target="https://www.nasa.gov/hubble" TargetMode="External"/><Relationship Id="rId18" Type="http://schemas.openxmlformats.org/officeDocument/2006/relationships/hyperlink" Target="https://en.wikipedia.org/wiki/Hubble_Space_Telescope#cite_note-hubblesite-facts-1" TargetMode="External"/><Relationship Id="rId26" Type="http://schemas.openxmlformats.org/officeDocument/2006/relationships/hyperlink" Target="https://en.wikipedia.org/wiki/Geocentric_orbit" TargetMode="External"/><Relationship Id="rId39" Type="http://schemas.openxmlformats.org/officeDocument/2006/relationships/hyperlink" Target="https://en.wikipedia.org/wiki/Ritchey%E2%80%93Chr%C3%A9tien_telescope" TargetMode="External"/><Relationship Id="rId21" Type="http://schemas.openxmlformats.org/officeDocument/2006/relationships/hyperlink" Target="https://en.wikipedia.org/wiki/Space_Shuttle_Discovery" TargetMode="External"/><Relationship Id="rId34" Type="http://schemas.openxmlformats.org/officeDocument/2006/relationships/hyperlink" Target="https://en.wikipedia.org/wiki/Argument_of_periapsis" TargetMode="External"/><Relationship Id="rId42" Type="http://schemas.openxmlformats.org/officeDocument/2006/relationships/hyperlink" Target="https://en.wikipedia.org/wiki/Near-infrared" TargetMode="External"/><Relationship Id="rId7" Type="http://schemas.openxmlformats.org/officeDocument/2006/relationships/hyperlink" Target="https://en.wikipedia.org/wiki/NASA" TargetMode="External"/><Relationship Id="rId2" Type="http://schemas.openxmlformats.org/officeDocument/2006/relationships/slide" Target="../slides/slide30.xml"/><Relationship Id="rId16" Type="http://schemas.openxmlformats.org/officeDocument/2006/relationships/hyperlink" Target="https://en.wikipedia.org/wiki/Lockheed_Missiles_and_Space_Company" TargetMode="External"/><Relationship Id="rId29" Type="http://schemas.openxmlformats.org/officeDocument/2006/relationships/hyperlink" Target="https://en.wikipedia.org/wiki/Orbital_eccentricity" TargetMode="External"/><Relationship Id="rId1" Type="http://schemas.openxmlformats.org/officeDocument/2006/relationships/notesMaster" Target="../notesMasters/notesMaster1.xml"/><Relationship Id="rId6" Type="http://schemas.openxmlformats.org/officeDocument/2006/relationships/hyperlink" Target="https://en.wikipedia.org/wiki/Space_observatory" TargetMode="External"/><Relationship Id="rId11" Type="http://schemas.openxmlformats.org/officeDocument/2006/relationships/hyperlink" Target="http://nssdc.gsfc.nasa.gov/nmc/spacecraftDisplay.do?id=1990-037B" TargetMode="External"/><Relationship Id="rId24" Type="http://schemas.openxmlformats.org/officeDocument/2006/relationships/hyperlink" Target="https://en.wikipedia.org/wiki/Kennedy_Space_Center_Launch_Complex_39" TargetMode="External"/><Relationship Id="rId32" Type="http://schemas.openxmlformats.org/officeDocument/2006/relationships/hyperlink" Target="https://en.wikipedia.org/wiki/Orbital_period" TargetMode="External"/><Relationship Id="rId37" Type="http://schemas.openxmlformats.org/officeDocument/2006/relationships/hyperlink" Target="https://en.wikipedia.org/wiki/Epoch_(astronomy)" TargetMode="External"/><Relationship Id="rId40" Type="http://schemas.openxmlformats.org/officeDocument/2006/relationships/hyperlink" Target="https://en.wikipedia.org/wiki/Reflecting_telescope" TargetMode="External"/><Relationship Id="rId45" Type="http://schemas.openxmlformats.org/officeDocument/2006/relationships/hyperlink" Target="https://en.wikipedia.org/wiki/Orbiting_Astronomical_Observatory_2" TargetMode="External"/><Relationship Id="rId5" Type="http://schemas.openxmlformats.org/officeDocument/2006/relationships/hyperlink" Target="https://en.wikipedia.org/wiki/STS-125" TargetMode="External"/><Relationship Id="rId15" Type="http://schemas.openxmlformats.org/officeDocument/2006/relationships/hyperlink" Target="https://www.spacetelescope.org/" TargetMode="External"/><Relationship Id="rId23" Type="http://schemas.openxmlformats.org/officeDocument/2006/relationships/hyperlink" Target="https://en.wikipedia.org/wiki/Kennedy_Space_Center" TargetMode="External"/><Relationship Id="rId28" Type="http://schemas.openxmlformats.org/officeDocument/2006/relationships/hyperlink" Target="https://en.wikipedia.org/wiki/Semi-major_axis" TargetMode="External"/><Relationship Id="rId36" Type="http://schemas.openxmlformats.org/officeDocument/2006/relationships/hyperlink" Target="https://en.wikipedia.org/wiki/Mean_motion" TargetMode="External"/><Relationship Id="rId10" Type="http://schemas.openxmlformats.org/officeDocument/2006/relationships/hyperlink" Target="https://en.wikipedia.org/wiki/International_Designator" TargetMode="External"/><Relationship Id="rId19" Type="http://schemas.openxmlformats.org/officeDocument/2006/relationships/hyperlink" Target="https://en.wikipedia.org/wiki/Watt" TargetMode="External"/><Relationship Id="rId31" Type="http://schemas.openxmlformats.org/officeDocument/2006/relationships/hyperlink" Target="https://en.wikipedia.org/wiki/Orbital_inclination" TargetMode="External"/><Relationship Id="rId44" Type="http://schemas.openxmlformats.org/officeDocument/2006/relationships/hyperlink" Target="https://en.wikipedia.org/wiki/Ultraviolet" TargetMode="External"/><Relationship Id="rId4" Type="http://schemas.openxmlformats.org/officeDocument/2006/relationships/hyperlink" Target="https://en.wikipedia.org/wiki/Space_Shuttle_Atlantis" TargetMode="External"/><Relationship Id="rId9" Type="http://schemas.openxmlformats.org/officeDocument/2006/relationships/hyperlink" Target="https://en.wikipedia.org/wiki/Space_Telescope_Science_Institute" TargetMode="External"/><Relationship Id="rId14" Type="http://schemas.openxmlformats.org/officeDocument/2006/relationships/hyperlink" Target="http://hubblesite.org/" TargetMode="External"/><Relationship Id="rId22" Type="http://schemas.openxmlformats.org/officeDocument/2006/relationships/hyperlink" Target="https://en.wikipedia.org/wiki/STS-31" TargetMode="External"/><Relationship Id="rId27" Type="http://schemas.openxmlformats.org/officeDocument/2006/relationships/hyperlink" Target="https://en.wikipedia.org/wiki/Low_Earth_orbit" TargetMode="External"/><Relationship Id="rId30" Type="http://schemas.openxmlformats.org/officeDocument/2006/relationships/hyperlink" Target="https://en.wikipedia.org/wiki/Apsis" TargetMode="External"/><Relationship Id="rId35" Type="http://schemas.openxmlformats.org/officeDocument/2006/relationships/hyperlink" Target="https://en.wikipedia.org/wiki/Mean_anomaly" TargetMode="External"/><Relationship Id="rId43" Type="http://schemas.openxmlformats.org/officeDocument/2006/relationships/hyperlink" Target="https://en.wikipedia.org/wiki/Visible_light" TargetMode="External"/><Relationship Id="rId8" Type="http://schemas.openxmlformats.org/officeDocument/2006/relationships/hyperlink" Target="https://en.wikipedia.org/wiki/European_Space_Agency" TargetMode="External"/><Relationship Id="rId3" Type="http://schemas.openxmlformats.org/officeDocument/2006/relationships/hyperlink" Target="https://en.wikipedia.org/wiki/Space_Shuttle" TargetMode="External"/><Relationship Id="rId12" Type="http://schemas.openxmlformats.org/officeDocument/2006/relationships/hyperlink" Target="https://en.wikipedia.org/wiki/Satellite_Catalog_Number" TargetMode="External"/><Relationship Id="rId17" Type="http://schemas.openxmlformats.org/officeDocument/2006/relationships/hyperlink" Target="https://en.wikipedia.org/wiki/PerkinElmer" TargetMode="External"/><Relationship Id="rId25" Type="http://schemas.openxmlformats.org/officeDocument/2006/relationships/hyperlink" Target="https://en.wikipedia.org/wiki/Hubble_Space_Telescope#cite_note-cbsnews20130530-3" TargetMode="External"/><Relationship Id="rId33" Type="http://schemas.openxmlformats.org/officeDocument/2006/relationships/hyperlink" Target="https://en.wikipedia.org/wiki/Longitude_of_the_ascending_node" TargetMode="External"/><Relationship Id="rId38" Type="http://schemas.openxmlformats.org/officeDocument/2006/relationships/hyperlink" Target="https://en.wikipedia.org/wiki/Hubble_Space_Telescope#cite_note-heavens-above-4" TargetMode="External"/><Relationship Id="rId20" Type="http://schemas.openxmlformats.org/officeDocument/2006/relationships/hyperlink" Target="https://en.wikipedia.org/wiki/Hubble_Space_Telescope#cite_note-2" TargetMode="External"/><Relationship Id="rId41" Type="http://schemas.openxmlformats.org/officeDocument/2006/relationships/hyperlink" Target="https://en.wikipedia.org/wiki/Hubble_Space_Telescope#cite_note-sm4_press-5"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Physicis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Zeeman_effect" TargetMode="External"/><Relationship Id="rId5" Type="http://schemas.openxmlformats.org/officeDocument/2006/relationships/hyperlink" Target="https://en.wikipedia.org/wiki/Pieter_Zeeman" TargetMode="External"/><Relationship Id="rId4" Type="http://schemas.openxmlformats.org/officeDocument/2006/relationships/hyperlink" Target="https://en.wikipedia.org/wiki/Nobel_Prize_in_Physic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en.wikipedia.org/wiki/Albert_Einstein" TargetMode="External"/><Relationship Id="rId3" Type="http://schemas.openxmlformats.org/officeDocument/2006/relationships/hyperlink" Target="https://en.wikipedia.org/wiki/Henri_Poincar%C3%A9" TargetMode="External"/><Relationship Id="rId7" Type="http://schemas.openxmlformats.org/officeDocument/2006/relationships/hyperlink" Target="https://en.wikipedia.org/wiki/Gravitational_wave#cite_note-Gravitationswellen-3"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Gravitational_wave#cite_note-2" TargetMode="External"/><Relationship Id="rId5" Type="http://schemas.openxmlformats.org/officeDocument/2006/relationships/hyperlink" Target="https://en.wikipedia.org/wiki/Gravitational_wave#History" TargetMode="External"/><Relationship Id="rId4" Type="http://schemas.openxmlformats.org/officeDocument/2006/relationships/hyperlink" Target="https://en.wikipedia.org/wiki/Gravitational_wave#cite_note-1" TargetMode="External"/><Relationship Id="rId9" Type="http://schemas.openxmlformats.org/officeDocument/2006/relationships/hyperlink" Target="https://en.wikipedia.org/wiki/General_relativit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en.wikipedia.org/wiki/Spacetime" TargetMode="External"/><Relationship Id="rId3" Type="http://schemas.openxmlformats.org/officeDocument/2006/relationships/hyperlink" Target="https://en.wikipedia.org/wiki/Theory_of_relativity" TargetMode="External"/><Relationship Id="rId7" Type="http://schemas.openxmlformats.org/officeDocument/2006/relationships/hyperlink" Target="https://en.wikipedia.org/wiki/Time_in_physics"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en.wikipedia.org/wiki/Space" TargetMode="External"/><Relationship Id="rId5" Type="http://schemas.openxmlformats.org/officeDocument/2006/relationships/hyperlink" Target="https://en.wikipedia.org/wiki/Newton%27s_law_of_universal_gravitation" TargetMode="External"/><Relationship Id="rId4" Type="http://schemas.openxmlformats.org/officeDocument/2006/relationships/hyperlink" Target="https://en.wikipedia.org/wiki/Special_relativit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wight_D._Eisenhower"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Space_science" TargetMode="External"/><Relationship Id="rId4" Type="http://schemas.openxmlformats.org/officeDocument/2006/relationships/hyperlink" Target="https://en.wikipedia.org/wiki/NASA#cite_note-DDE-1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Star_system"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en.wikipedia.org/wiki/List_of_brightest_star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n.wikipedia.org/wiki/Earth"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Pillars_of_Creation"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en.wikipedia.org/wiki/Star" TargetMode="External"/><Relationship Id="rId4" Type="http://schemas.openxmlformats.org/officeDocument/2006/relationships/hyperlink" Target="https://en.wikipedia.org/wiki/Eagle_Nebula"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Rock_(geology)" TargetMode="External"/><Relationship Id="rId7" Type="http://schemas.openxmlformats.org/officeDocument/2006/relationships/hyperlink" Target="https://en.wikipedia.org/wiki/Water"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Ammonia" TargetMode="External"/><Relationship Id="rId5" Type="http://schemas.openxmlformats.org/officeDocument/2006/relationships/hyperlink" Target="https://en.wikipedia.org/wiki/Methane" TargetMode="External"/><Relationship Id="rId4" Type="http://schemas.openxmlformats.org/officeDocument/2006/relationships/hyperlink" Target="https://en.wikipedia.org/wiki/Volatile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Martian_day#Sol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en.wikipedia.org/wiki/Theory_of_everything"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en.wikipedia.org/wiki/Matter" TargetMode="External"/><Relationship Id="rId5" Type="http://schemas.openxmlformats.org/officeDocument/2006/relationships/hyperlink" Target="https://en.wikipedia.org/wiki/Fundamental_interaction" TargetMode="External"/><Relationship Id="rId4" Type="http://schemas.openxmlformats.org/officeDocument/2006/relationships/hyperlink" Target="https://en.wikipedia.org/wiki/Mathematical_model"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en.wikipedia.org/wiki/Optical_phenomenon"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en.wikipedia.org/wiki/Sound_waves" TargetMode="External"/><Relationship Id="rId4" Type="http://schemas.openxmlformats.org/officeDocument/2006/relationships/hyperlink" Target="https://en.wikipedia.org/wiki/Electromagnetic_waves"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List_of_gravitational_wave_observa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GW170817"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wikipedia.org/wiki/Yale"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n.wikipedia.org/wiki/Interference_visibility"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en.wikipedia.org/wiki/Interference_visibility"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C682174-E50E-49A6-6F2D-0751BCA346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E915535-BC06-4272-B3F6-98F534DE3E6D}"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22531" name="Rectangle 2">
            <a:extLst>
              <a:ext uri="{FF2B5EF4-FFF2-40B4-BE49-F238E27FC236}">
                <a16:creationId xmlns:a16="http://schemas.microsoft.com/office/drawing/2014/main" id="{77A58F3C-A6B9-E3CA-36BD-4D6E2E7DEC27}"/>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915451D2-70C3-2129-BD61-5BC4663FF621}"/>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D2612E2-F34B-24F6-9221-C6EA945B7C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3BFA8E93-5D45-447B-956A-9206B1F68CBF}"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
        <p:nvSpPr>
          <p:cNvPr id="40963" name="Rectangle 2">
            <a:extLst>
              <a:ext uri="{FF2B5EF4-FFF2-40B4-BE49-F238E27FC236}">
                <a16:creationId xmlns:a16="http://schemas.microsoft.com/office/drawing/2014/main" id="{49953302-1E37-FD2D-D614-A8940FFAD248}"/>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3644A9E6-04F7-B0FD-14F3-350FA5D3300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3A4AD50-E515-880C-869B-93D3D986B3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A4DFFB2-4595-4C2C-A703-802963DBA28D}"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
        <p:nvSpPr>
          <p:cNvPr id="43011" name="Rectangle 2">
            <a:extLst>
              <a:ext uri="{FF2B5EF4-FFF2-40B4-BE49-F238E27FC236}">
                <a16:creationId xmlns:a16="http://schemas.microsoft.com/office/drawing/2014/main" id="{7D879B30-7F0B-0337-EDB4-2E77F5D2789B}"/>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85FBC82C-D2A7-1486-0666-1AC00E3EE5FF}"/>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20D8929-E142-A08B-0D36-C0430297F9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1ACFE7A-C434-419E-9A9D-CBBE8F029F60}"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45059" name="Rectangle 2">
            <a:extLst>
              <a:ext uri="{FF2B5EF4-FFF2-40B4-BE49-F238E27FC236}">
                <a16:creationId xmlns:a16="http://schemas.microsoft.com/office/drawing/2014/main" id="{FA890779-7F47-2D1D-025E-D6A627995C28}"/>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00A6C813-65EF-F82A-3F5D-10077FAF55A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PVC is the world's third-most widely produced synthetic </a:t>
            </a:r>
            <a:r>
              <a:rPr lang="en-US" altLang="en-US">
                <a:hlinkClick r:id="rId3" tooltip="Plastic"/>
              </a:rPr>
              <a:t>plastic</a:t>
            </a:r>
            <a:r>
              <a:rPr lang="en-US" altLang="en-US">
                <a:hlinkClick r:id="rId4" tooltip="Polymer"/>
              </a:rPr>
              <a:t>polymer</a:t>
            </a:r>
            <a:r>
              <a:rPr lang="en-US" altLang="en-US"/>
              <a:t>, after </a:t>
            </a:r>
            <a:r>
              <a:rPr lang="en-US" altLang="en-US">
                <a:hlinkClick r:id="rId5" tooltip="Polyethylene"/>
              </a:rPr>
              <a:t>polyethylene</a:t>
            </a:r>
            <a:r>
              <a:rPr lang="en-US" altLang="en-US"/>
              <a:t> and </a:t>
            </a:r>
            <a:r>
              <a:rPr lang="en-US" altLang="en-US">
                <a:hlinkClick r:id="rId6" tooltip="Polypropylene"/>
              </a:rPr>
              <a:t>polypropylene</a:t>
            </a:r>
            <a:r>
              <a:rPr lang="en-US" alt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6199206-2695-EB0A-5A63-493A7C66B3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BD05233-D629-4897-9007-6EB7A0FB7E8B}"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
        <p:nvSpPr>
          <p:cNvPr id="47107" name="Rectangle 2">
            <a:extLst>
              <a:ext uri="{FF2B5EF4-FFF2-40B4-BE49-F238E27FC236}">
                <a16:creationId xmlns:a16="http://schemas.microsoft.com/office/drawing/2014/main" id="{343C5B28-D4FC-A437-7F0F-8783AF7F9F13}"/>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80AA854A-61BD-924B-E70D-C89E81F2955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BCAED7A-24AC-FE2F-482B-C28ADBFD67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455F8CE0-53EB-4431-97EA-5F14392F56F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49155" name="Rectangle 2">
            <a:extLst>
              <a:ext uri="{FF2B5EF4-FFF2-40B4-BE49-F238E27FC236}">
                <a16:creationId xmlns:a16="http://schemas.microsoft.com/office/drawing/2014/main" id="{55AAD06F-BB35-C527-54EB-8C8CDD36C50D}"/>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DDF8D88F-0E05-E2FC-AA92-62080B73D01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Newton also made pathbreaking contributions to </a:t>
            </a:r>
            <a:r>
              <a:rPr lang="en-US" altLang="en-US">
                <a:hlinkClick r:id="rId3" tooltip="Optics"/>
              </a:rPr>
              <a:t>optics</a:t>
            </a:r>
            <a:r>
              <a:rPr lang="en-US" altLang="en-US"/>
              <a:t>, and he shares credit with </a:t>
            </a:r>
            <a:r>
              <a:rPr lang="en-US" altLang="en-US">
                <a:hlinkClick r:id="rId4" tooltip="Gottfried Wilhelm Leibniz"/>
              </a:rPr>
              <a:t>Gottfried Wilhelm Leibniz</a:t>
            </a:r>
            <a:r>
              <a:rPr lang="en-US" altLang="en-US"/>
              <a:t> for developing the infinitesimal </a:t>
            </a:r>
            <a:r>
              <a:rPr lang="en-US" altLang="en-US">
                <a:hlinkClick r:id="rId5" tooltip="Calculus"/>
              </a:rPr>
              <a:t>calculus</a:t>
            </a:r>
            <a:r>
              <a:rPr lang="en-US" altLang="en-US"/>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C17597B-7A20-B93F-70FB-DD459FE6C6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A0405B1-B1AF-4FF7-9815-F4F955784A2E}"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51203" name="Rectangle 2">
            <a:extLst>
              <a:ext uri="{FF2B5EF4-FFF2-40B4-BE49-F238E27FC236}">
                <a16:creationId xmlns:a16="http://schemas.microsoft.com/office/drawing/2014/main" id="{3FA8331E-8A63-D01C-9C3B-3DB4A30F128B}"/>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0A8D46D2-9AAF-1D44-6102-16DF6D82F46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53E5E12-4022-6608-8EBF-247B2262AB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A0E73005-4F54-4A4F-8DFD-36654762CDB9}"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
        <p:nvSpPr>
          <p:cNvPr id="53251" name="Rectangle 2">
            <a:extLst>
              <a:ext uri="{FF2B5EF4-FFF2-40B4-BE49-F238E27FC236}">
                <a16:creationId xmlns:a16="http://schemas.microsoft.com/office/drawing/2014/main" id="{191119A4-364E-688E-5107-C444D03D6DB8}"/>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9387D808-CAB3-9592-C895-9B6B8A19B99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Hubble discovered that many objects previously thought to be clouds of dust and gas and classified as "</a:t>
            </a:r>
            <a:r>
              <a:rPr lang="en-US" altLang="en-US">
                <a:hlinkClick r:id="rId3" tooltip="Nebulae"/>
              </a:rPr>
              <a:t>nebulae</a:t>
            </a:r>
            <a:r>
              <a:rPr lang="en-US" altLang="en-US"/>
              <a:t>" were actually </a:t>
            </a:r>
            <a:r>
              <a:rPr lang="en-US" altLang="en-US">
                <a:hlinkClick r:id="rId4" tooltip="Galaxy"/>
              </a:rPr>
              <a:t>galaxies</a:t>
            </a:r>
            <a:r>
              <a:rPr lang="en-US" altLang="en-US"/>
              <a:t> beyond the Milky Way.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F1C2679-C011-12B6-109D-87BFF684CF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27A545A-34C6-4E6D-8552-E202B3DD94F3}"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55299" name="Rectangle 2">
            <a:extLst>
              <a:ext uri="{FF2B5EF4-FFF2-40B4-BE49-F238E27FC236}">
                <a16:creationId xmlns:a16="http://schemas.microsoft.com/office/drawing/2014/main" id="{07E82429-F63E-4444-6A7F-50599F54B9CA}"/>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2D391D3B-F01B-BFFE-A391-FEFE7F3A21AA}"/>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210F7A9-6FDB-DF5D-FEF9-15D84B021F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7B0D760-394A-4147-A429-C05E41267DF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57347" name="Rectangle 2">
            <a:extLst>
              <a:ext uri="{FF2B5EF4-FFF2-40B4-BE49-F238E27FC236}">
                <a16:creationId xmlns:a16="http://schemas.microsoft.com/office/drawing/2014/main" id="{61C7F42E-AA11-7124-881E-B8608FDE36E9}"/>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85B2081A-DF97-E690-75B0-C616B26E83A1}"/>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 his book </a:t>
            </a:r>
            <a:r>
              <a:rPr lang="en-US" altLang="en-US" i="1">
                <a:hlinkClick r:id="rId3" tooltip="What Is Life?"/>
              </a:rPr>
              <a:t>What Is Life?</a:t>
            </a:r>
            <a:r>
              <a:rPr lang="en-US" altLang="en-US"/>
              <a:t> Schrödinger addressed the problems of genetics, looking at the phenomenon of life from the point of view of physics. He paid great attention to the philosophical aspects of science, ancient and oriental philosophical concepts, ethics, and religion.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78FFCB0-59CE-BC28-89CA-0F33ABC6C3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FC36F4DC-FFBB-4BF3-81B1-5B977C836986}"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59395" name="Rectangle 2">
            <a:extLst>
              <a:ext uri="{FF2B5EF4-FFF2-40B4-BE49-F238E27FC236}">
                <a16:creationId xmlns:a16="http://schemas.microsoft.com/office/drawing/2014/main" id="{73E6A59E-5014-3615-E695-92A2941F4644}"/>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646CD165-11B1-E363-3146-80054F285A6F}"/>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A99290E-56C6-E47A-B188-37E77612B7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D7F6F00-D4A1-424A-BA69-02285E36AE7E}"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
        <p:nvSpPr>
          <p:cNvPr id="24579" name="Rectangle 2">
            <a:extLst>
              <a:ext uri="{FF2B5EF4-FFF2-40B4-BE49-F238E27FC236}">
                <a16:creationId xmlns:a16="http://schemas.microsoft.com/office/drawing/2014/main" id="{F1A75969-8E63-DBAF-0F3A-2CFF7DB7FED1}"/>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7E3F5396-B57B-7F84-7D9F-9586B5F4022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Click on point values to see questions. Click on “Answer” to view answer, then click “Back” to return to the question board.</a:t>
            </a:r>
          </a:p>
          <a:p>
            <a:pPr eaLnBrk="1" hangingPunct="1"/>
            <a:r>
              <a:rPr lang="en-US" altLang="en-US"/>
              <a:t>Alphabet Soup: Contestant is given a common physics-related acronym/abbreviation and must give the unabbreviated title.</a:t>
            </a:r>
            <a:br>
              <a:rPr lang="en-US" altLang="en-US"/>
            </a:br>
            <a:r>
              <a:rPr lang="en-US" altLang="en-US"/>
              <a:t>Tenure-Worthy: Upon viewing an equation, contestants must identify the scientist of origin (last name is acceptable)</a:t>
            </a:r>
            <a:br>
              <a:rPr lang="en-US" altLang="en-US"/>
            </a:br>
            <a:r>
              <a:rPr lang="en-US" altLang="en-US"/>
              <a:t>Name That Physicist: Contestants must use biographical clues to identify the correct physicist (last name is acceptable)</a:t>
            </a:r>
          </a:p>
          <a:p>
            <a:pPr eaLnBrk="1" hangingPunct="1"/>
            <a:r>
              <a:rPr lang="en-US" altLang="en-US"/>
              <a:t>Relativity: All clues refer to a term related to relativity.</a:t>
            </a:r>
            <a:br>
              <a:rPr lang="en-US" altLang="en-US"/>
            </a:br>
            <a:r>
              <a:rPr lang="en-US" altLang="en-US"/>
              <a:t>Astronomy: All clues refer to a term related to astronomy.</a:t>
            </a:r>
            <a:br>
              <a:rPr lang="en-US" altLang="en-US"/>
            </a:br>
            <a:r>
              <a:rPr lang="en-US" altLang="en-US"/>
              <a:t>Misc: Definitions of miscellaneous physics terms.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6D8FFF-9B37-EE9F-41D8-48ECA6B7C8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A8985788-55C5-4CD7-86D8-2C25538AB20E}"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61443" name="Rectangle 2">
            <a:extLst>
              <a:ext uri="{FF2B5EF4-FFF2-40B4-BE49-F238E27FC236}">
                <a16:creationId xmlns:a16="http://schemas.microsoft.com/office/drawing/2014/main" id="{70F3D0C5-CF13-A2AC-E89B-966E910D15A0}"/>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8CE01E87-5C3B-6A1A-48A6-7844F4ED97A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May also accept James Gregory.</a:t>
            </a:r>
          </a:p>
          <a:p>
            <a:pPr eaLnBrk="1" hangingPunct="1"/>
            <a:r>
              <a:rPr lang="en-US" altLang="en-US"/>
              <a:t>The concept of a Taylor series was formulated by the Scottish mathematician </a:t>
            </a:r>
            <a:r>
              <a:rPr lang="en-US" altLang="en-US">
                <a:hlinkClick r:id="rId3" tooltip="James Gregory (mathematician)"/>
              </a:rPr>
              <a:t>James Gregory</a:t>
            </a:r>
            <a:r>
              <a:rPr lang="en-US" altLang="en-US"/>
              <a:t> and formally introduced by the English mathematician </a:t>
            </a:r>
            <a:r>
              <a:rPr lang="en-US" altLang="en-US">
                <a:hlinkClick r:id="rId4" tooltip="Brook Taylor"/>
              </a:rPr>
              <a:t>Brook Taylor</a:t>
            </a:r>
            <a:r>
              <a:rPr lang="en-US" altLang="en-US"/>
              <a:t> in 1715. If the Taylor series is centered at zero, then that series is also called a </a:t>
            </a:r>
            <a:r>
              <a:rPr lang="en-US" altLang="en-US" b="1"/>
              <a:t>Maclaurin series</a:t>
            </a:r>
            <a:r>
              <a:rPr lang="en-US" altLang="en-US"/>
              <a:t>, named after the Scottish mathematician </a:t>
            </a:r>
            <a:r>
              <a:rPr lang="en-US" altLang="en-US">
                <a:hlinkClick r:id="rId5" tooltip="Colin Maclaurin"/>
              </a:rPr>
              <a:t>Colin Maclaurin</a:t>
            </a:r>
            <a:r>
              <a:rPr lang="en-US" altLang="en-US"/>
              <a:t>, who made extensive use of this special case of Taylor series in the 18th century.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04A68DC-7EED-F9A7-AC30-DA816DA37C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09EB0D9-A720-432F-AA67-A9E5BC08C058}"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63491" name="Rectangle 2">
            <a:extLst>
              <a:ext uri="{FF2B5EF4-FFF2-40B4-BE49-F238E27FC236}">
                <a16:creationId xmlns:a16="http://schemas.microsoft.com/office/drawing/2014/main" id="{3DFCCC8A-E87B-5ACA-4B9F-049F4CB0D7FB}"/>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A978257A-AA5E-621B-27D0-DC836B15AF70}"/>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B26FF9E-B51E-351F-CE8E-C77602223B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9D350588-0922-4E59-BCFB-6565A002B68A}"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65539" name="Rectangle 2">
            <a:extLst>
              <a:ext uri="{FF2B5EF4-FFF2-40B4-BE49-F238E27FC236}">
                <a16:creationId xmlns:a16="http://schemas.microsoft.com/office/drawing/2014/main" id="{3CA9F3C3-C9BA-0584-A019-57DA91894004}"/>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CC5CBD0E-EABF-1B49-9274-57ADEEAF9FB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 </a:t>
            </a:r>
            <a:r>
              <a:rPr lang="en-US" altLang="en-US">
                <a:hlinkClick r:id="rId3" tooltip="French people"/>
              </a:rPr>
              <a:t>French</a:t>
            </a:r>
            <a:r>
              <a:rPr lang="en-US" altLang="en-US"/>
              <a:t> </a:t>
            </a:r>
            <a:r>
              <a:rPr lang="en-US" altLang="en-US">
                <a:hlinkClick r:id="rId4" tooltip="Physicist"/>
              </a:rPr>
              <a:t>physicist</a:t>
            </a:r>
            <a:r>
              <a:rPr lang="en-US" altLang="en-US"/>
              <a:t> and </a:t>
            </a:r>
            <a:r>
              <a:rPr lang="en-US" altLang="en-US">
                <a:hlinkClick r:id="rId5" tooltip="Mathematician"/>
              </a:rPr>
              <a:t>mathematician</a:t>
            </a:r>
            <a:r>
              <a:rPr lang="en-US" altLang="en-US"/>
              <a:t> who was one of the founders of the science of </a:t>
            </a:r>
            <a:r>
              <a:rPr lang="en-US" altLang="en-US">
                <a:hlinkClick r:id="rId6" tooltip="Classical electromagnetism"/>
              </a:rPr>
              <a:t>classical electromagnetism</a:t>
            </a:r>
            <a:r>
              <a:rPr lang="en-US" altLang="en-US"/>
              <a:t>, which he referred to as "electrodynamics". He is also the inventor of numerous applications, such as the </a:t>
            </a:r>
            <a:r>
              <a:rPr lang="en-US" altLang="en-US">
                <a:hlinkClick r:id="rId7" tooltip="Solenoid"/>
              </a:rPr>
              <a:t>solenoid</a:t>
            </a:r>
            <a:r>
              <a:rPr lang="en-US" altLang="en-US"/>
              <a:t> (a term coined by him) and the electrical </a:t>
            </a:r>
            <a:r>
              <a:rPr lang="en-US" altLang="en-US">
                <a:hlinkClick r:id="rId8" tooltip="Telegraph"/>
              </a:rPr>
              <a:t>telegraph</a:t>
            </a:r>
            <a:r>
              <a:rPr lang="en-US" altLang="en-US"/>
              <a:t>. The </a:t>
            </a:r>
            <a:r>
              <a:rPr lang="en-US" altLang="en-US">
                <a:hlinkClick r:id="rId9" tooltip="International System of Units"/>
              </a:rPr>
              <a:t>SI</a:t>
            </a:r>
            <a:r>
              <a:rPr lang="en-US" altLang="en-US"/>
              <a:t> unit of measurement of </a:t>
            </a:r>
            <a:r>
              <a:rPr lang="en-US" altLang="en-US">
                <a:hlinkClick r:id="rId10" tooltip="Electric current"/>
              </a:rPr>
              <a:t>electric current</a:t>
            </a:r>
            <a:r>
              <a:rPr lang="en-US" altLang="en-US"/>
              <a:t>, the </a:t>
            </a:r>
            <a:r>
              <a:rPr lang="en-US" altLang="en-US">
                <a:hlinkClick r:id="rId11" tooltip="Ampere"/>
              </a:rPr>
              <a:t>ampere</a:t>
            </a:r>
            <a:r>
              <a:rPr lang="en-US" altLang="en-US"/>
              <a:t>, is named after him.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78EA252-CEE6-C3C6-1E2A-4033C0D859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ABC2B14-A445-4597-91A6-366B8618714B}"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67587" name="Rectangle 2">
            <a:extLst>
              <a:ext uri="{FF2B5EF4-FFF2-40B4-BE49-F238E27FC236}">
                <a16:creationId xmlns:a16="http://schemas.microsoft.com/office/drawing/2014/main" id="{9A29E665-1838-3951-989C-83863440C290}"/>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63D47526-F04D-F19B-5B0F-3919A4EA7AC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F84632A-E37B-6FB6-F141-D6D5A05562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20E6719-83FF-4BCA-B16E-5A486282944A}"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69635" name="Rectangle 2">
            <a:extLst>
              <a:ext uri="{FF2B5EF4-FFF2-40B4-BE49-F238E27FC236}">
                <a16:creationId xmlns:a16="http://schemas.microsoft.com/office/drawing/2014/main" id="{21634B01-281E-6EC7-000B-51858D491A6D}"/>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19A997B1-DF52-7CB6-7D41-6677B3C9354B}"/>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Planck made many contributions to theoretical physics, but his fame as a physicist rests primarily on his role as the originator of </a:t>
            </a:r>
            <a:r>
              <a:rPr lang="en-US" altLang="en-US">
                <a:hlinkClick r:id="rId3" tooltip="Quantum mechanics"/>
              </a:rPr>
              <a:t>quantum theory</a:t>
            </a:r>
            <a:r>
              <a:rPr lang="en-US" altLang="en-US"/>
              <a:t>, which revolutionized human understanding of atomic and subatomic processes.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FEBF59E-DECB-3E69-C774-4FED32579B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B180E7BD-AA6F-4417-AC8B-725268C7216C}"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71683" name="Rectangle 2">
            <a:extLst>
              <a:ext uri="{FF2B5EF4-FFF2-40B4-BE49-F238E27FC236}">
                <a16:creationId xmlns:a16="http://schemas.microsoft.com/office/drawing/2014/main" id="{E7860C76-4C56-6268-78A1-96B3C5723189}"/>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C2656FA7-2A39-883E-AB26-929F1B46E9C8}"/>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8FA08CC-9E55-62C8-E9B9-7E93EFF39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7A12B347-D0E1-45AF-8D66-452102A37E0F}"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73731" name="Rectangle 2">
            <a:extLst>
              <a:ext uri="{FF2B5EF4-FFF2-40B4-BE49-F238E27FC236}">
                <a16:creationId xmlns:a16="http://schemas.microsoft.com/office/drawing/2014/main" id="{14CED8C2-60D4-8F68-842A-C55FF20901BF}"/>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01D86A6B-72F0-506D-54CB-D6AA1E5E9E15}"/>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She was the </a:t>
            </a:r>
            <a:r>
              <a:rPr lang="en-US" altLang="en-US">
                <a:hlinkClick r:id="rId3" tooltip="List of female Nobel laureates"/>
              </a:rPr>
              <a:t>first woman</a:t>
            </a:r>
            <a:r>
              <a:rPr lang="en-US" altLang="en-US"/>
              <a:t> to win a </a:t>
            </a:r>
            <a:r>
              <a:rPr lang="en-US" altLang="en-US">
                <a:hlinkClick r:id="rId4" tooltip="Nobel Prize"/>
              </a:rPr>
              <a:t>Nobel Prize</a:t>
            </a:r>
            <a:r>
              <a:rPr lang="en-US" altLang="en-US"/>
              <a:t>, the first person and only woman to </a:t>
            </a:r>
            <a:r>
              <a:rPr lang="en-US" altLang="en-US">
                <a:hlinkClick r:id="rId5" tooltip="Nobel Prize"/>
              </a:rPr>
              <a:t>win twice</a:t>
            </a:r>
            <a:r>
              <a:rPr lang="en-US" altLang="en-US"/>
              <a:t>, the only person to win a Nobel Prize in two different sciences, and was part of the </a:t>
            </a:r>
            <a:r>
              <a:rPr lang="en-US" altLang="en-US">
                <a:hlinkClick r:id="rId6" tooltip="Nobel Prize"/>
              </a:rPr>
              <a:t>Curie family legacy</a:t>
            </a:r>
            <a:r>
              <a:rPr lang="en-US" altLang="en-US"/>
              <a:t> of five Nobel Prizes. She was also the first woman to become a professor at the </a:t>
            </a:r>
            <a:r>
              <a:rPr lang="en-US" altLang="en-US">
                <a:hlinkClick r:id="rId7" tooltip="University of Paris"/>
              </a:rPr>
              <a:t>University of Paris</a:t>
            </a:r>
            <a:r>
              <a:rPr lang="en-US" altLang="en-US"/>
              <a:t>, and in 1995 became the first woman to be entombed on her own merits in the </a:t>
            </a:r>
            <a:r>
              <a:rPr lang="en-US" altLang="en-US">
                <a:hlinkClick r:id="rId8" tooltip="Panthéon"/>
              </a:rPr>
              <a:t>Panthéon</a:t>
            </a:r>
            <a:r>
              <a:rPr lang="en-US" altLang="en-US"/>
              <a:t> in Paris.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986F115-5F51-1ACD-D5E4-FA064246FB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7AD994E-F16B-4AF2-8B0B-7099BE46BB59}"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75779" name="Rectangle 2">
            <a:extLst>
              <a:ext uri="{FF2B5EF4-FFF2-40B4-BE49-F238E27FC236}">
                <a16:creationId xmlns:a16="http://schemas.microsoft.com/office/drawing/2014/main" id="{0FD822F3-B7A3-5924-DAB2-0D57AFA49BD3}"/>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3697F6D3-EC27-909F-DC4B-B82476BDFEA0}"/>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44D37B9-177E-A42B-0193-A2231B51C2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0C27671-BCC8-4428-ACB1-CB059E8FCB3E}"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
        <p:nvSpPr>
          <p:cNvPr id="77827" name="Rectangle 2">
            <a:extLst>
              <a:ext uri="{FF2B5EF4-FFF2-40B4-BE49-F238E27FC236}">
                <a16:creationId xmlns:a16="http://schemas.microsoft.com/office/drawing/2014/main" id="{795F09E6-A275-5229-21C8-1F00C9C2DFD1}"/>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9E713B9A-3823-E5DA-F3ED-EE645B4C966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May also accept Susan Jocelyn Bell. Temporarily dubbed "Little Green Man 1" (LGM-1) the source (now known as </a:t>
            </a:r>
            <a:r>
              <a:rPr lang="en-US" altLang="en-US">
                <a:hlinkClick r:id="rId3" tooltip="PSR B1919+21"/>
              </a:rPr>
              <a:t>PSR B1919+21</a:t>
            </a:r>
            <a:r>
              <a:rPr lang="en-US" altLang="en-US"/>
              <a:t>) was identified after several years as a rapidly rotating </a:t>
            </a:r>
            <a:r>
              <a:rPr lang="en-US" altLang="en-US" u="sng">
                <a:hlinkClick r:id="rId4"/>
              </a:rPr>
              <a:t>neutron star</a:t>
            </a:r>
            <a:r>
              <a:rPr lang="en-US" altLang="en-US"/>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2F11529-7567-2EAB-A448-3ADF760743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0A82C39-79EA-471E-B28F-2765A43B6A0B}"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
        <p:nvSpPr>
          <p:cNvPr id="79875" name="Rectangle 2">
            <a:extLst>
              <a:ext uri="{FF2B5EF4-FFF2-40B4-BE49-F238E27FC236}">
                <a16:creationId xmlns:a16="http://schemas.microsoft.com/office/drawing/2014/main" id="{9A905EF4-49ED-7C98-0444-4BD694A900FD}"/>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086D194B-CD8E-E465-164B-F978A3E4B5F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234782C-A7E7-F08E-346D-C61EADE272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3E93FB8-A1AE-4A3C-9C0C-0FA5D788C85B}"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26627" name="Rectangle 2">
            <a:extLst>
              <a:ext uri="{FF2B5EF4-FFF2-40B4-BE49-F238E27FC236}">
                <a16:creationId xmlns:a16="http://schemas.microsoft.com/office/drawing/2014/main" id="{16DD382E-D778-692F-BD9E-C10D6A75D2F7}"/>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6078A5E4-9FAC-D9ED-B94F-9D9BF09946E2}"/>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5C99AC9-33D7-B830-1495-0AD12728E3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490CE8F3-B975-42ED-AAD5-925B4D017F27}"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
        <p:nvSpPr>
          <p:cNvPr id="81923" name="Rectangle 2">
            <a:extLst>
              <a:ext uri="{FF2B5EF4-FFF2-40B4-BE49-F238E27FC236}">
                <a16:creationId xmlns:a16="http://schemas.microsoft.com/office/drawing/2014/main" id="{05245411-8C9B-649D-D917-2261B05C9FAC}"/>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BE6EE453-B31B-7784-C6A9-3919F6E60BC5}"/>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t"/>
            <a:r>
              <a:rPr lang="en-US" altLang="en-US"/>
              <a:t>Hubble Space TelescopeThe Hubble Space Telescope as seen from the departing </a:t>
            </a:r>
            <a:r>
              <a:rPr lang="en-US" altLang="en-US">
                <a:hlinkClick r:id="rId3" tooltip="Space Shuttle"/>
              </a:rPr>
              <a:t>Space Shuttle</a:t>
            </a:r>
            <a:r>
              <a:rPr lang="en-US" altLang="en-US"/>
              <a:t> </a:t>
            </a:r>
            <a:r>
              <a:rPr lang="en-US" altLang="en-US" i="1">
                <a:hlinkClick r:id="rId4" tooltip="Space Shuttle Atlantis"/>
              </a:rPr>
              <a:t>Atlantis</a:t>
            </a:r>
            <a:r>
              <a:rPr lang="en-US" altLang="en-US"/>
              <a:t>, flying Servicing Mission 4 (</a:t>
            </a:r>
            <a:r>
              <a:rPr lang="en-US" altLang="en-US">
                <a:hlinkClick r:id="rId5" tooltip="STS-125"/>
              </a:rPr>
              <a:t>STS-125</a:t>
            </a:r>
            <a:r>
              <a:rPr lang="en-US" altLang="en-US"/>
              <a:t>), the fifth and final Hubble mission</a:t>
            </a:r>
          </a:p>
          <a:p>
            <a:r>
              <a:rPr lang="en-US" altLang="en-US"/>
              <a:t>Mission type</a:t>
            </a:r>
            <a:r>
              <a:rPr lang="en-US" altLang="en-US">
                <a:hlinkClick r:id="rId6" tooltip="Space observatory"/>
              </a:rPr>
              <a:t>Astronomy</a:t>
            </a:r>
            <a:r>
              <a:rPr lang="en-US" altLang="en-US"/>
              <a:t>Operator</a:t>
            </a:r>
            <a:r>
              <a:rPr lang="en-US" altLang="en-US">
                <a:hlinkClick r:id="rId7" tooltip="NASA"/>
              </a:rPr>
              <a:t>NASA</a:t>
            </a:r>
            <a:r>
              <a:rPr lang="en-US" altLang="en-US"/>
              <a:t> </a:t>
            </a:r>
            <a:r>
              <a:rPr lang="en-US" altLang="en-US" b="1"/>
              <a:t>·</a:t>
            </a:r>
            <a:r>
              <a:rPr lang="en-US" altLang="en-US"/>
              <a:t> </a:t>
            </a:r>
            <a:r>
              <a:rPr lang="en-US" altLang="en-US">
                <a:hlinkClick r:id="rId8" tooltip="European Space Agency"/>
              </a:rPr>
              <a:t>ESA</a:t>
            </a:r>
            <a:r>
              <a:rPr lang="en-US" altLang="en-US"/>
              <a:t> </a:t>
            </a:r>
            <a:r>
              <a:rPr lang="en-US" altLang="en-US" b="1"/>
              <a:t>·</a:t>
            </a:r>
            <a:r>
              <a:rPr lang="en-US" altLang="en-US"/>
              <a:t> </a:t>
            </a:r>
            <a:r>
              <a:rPr lang="en-US" altLang="en-US">
                <a:hlinkClick r:id="rId9" tooltip="Space Telescope Science Institute"/>
              </a:rPr>
              <a:t>STScI</a:t>
            </a:r>
            <a:r>
              <a:rPr lang="en-US" altLang="en-US">
                <a:hlinkClick r:id="rId10" tooltip="International Designator"/>
              </a:rPr>
              <a:t>COSPAR ID</a:t>
            </a:r>
            <a:r>
              <a:rPr lang="en-US" altLang="en-US">
                <a:hlinkClick r:id="rId11"/>
              </a:rPr>
              <a:t>1990-037B</a:t>
            </a:r>
            <a:r>
              <a:rPr lang="en-US" altLang="en-US">
                <a:hlinkClick r:id="rId12" tooltip="Satellite Catalog Number"/>
              </a:rPr>
              <a:t>SATCAT no.</a:t>
            </a:r>
            <a:r>
              <a:rPr lang="en-US" altLang="en-US"/>
              <a:t>20580Website</a:t>
            </a:r>
            <a:r>
              <a:rPr lang="en-US" altLang="en-US">
                <a:hlinkClick r:id="rId13"/>
              </a:rPr>
              <a:t>www.nasa.gov/hubble</a:t>
            </a:r>
            <a:br>
              <a:rPr lang="en-US" altLang="en-US"/>
            </a:br>
            <a:r>
              <a:rPr lang="en-US" altLang="en-US">
                <a:hlinkClick r:id="rId14"/>
              </a:rPr>
              <a:t>hubblesite.org</a:t>
            </a:r>
            <a:br>
              <a:rPr lang="en-US" altLang="en-US"/>
            </a:br>
            <a:r>
              <a:rPr lang="en-US" altLang="en-US">
                <a:hlinkClick r:id="rId15"/>
              </a:rPr>
              <a:t>www.spacetelescope.org</a:t>
            </a:r>
            <a:r>
              <a:rPr lang="en-US" altLang="en-US"/>
              <a:t>Mission durationElapsed: 28 years, 2 months, 1 daySpacecraft propertiesManufacturer</a:t>
            </a:r>
            <a:r>
              <a:rPr lang="en-US" altLang="en-US">
                <a:hlinkClick r:id="rId16" tooltip="Lockheed Missiles and Space Company"/>
              </a:rPr>
              <a:t>Lockheed</a:t>
            </a:r>
            <a:r>
              <a:rPr lang="en-US" altLang="en-US"/>
              <a:t> (spacecraft)</a:t>
            </a:r>
            <a:br>
              <a:rPr lang="en-US" altLang="en-US"/>
            </a:br>
            <a:r>
              <a:rPr lang="en-US" altLang="en-US">
                <a:hlinkClick r:id="rId17" tooltip="PerkinElmer"/>
              </a:rPr>
              <a:t>Perkin-Elmer</a:t>
            </a:r>
            <a:r>
              <a:rPr lang="en-US" altLang="en-US"/>
              <a:t> (optics)Launch mass11,110 kg (24,490 lb)</a:t>
            </a:r>
            <a:r>
              <a:rPr lang="en-US" altLang="en-US" baseline="30000">
                <a:hlinkClick r:id="rId18"/>
              </a:rPr>
              <a:t>[1]</a:t>
            </a:r>
            <a:r>
              <a:rPr lang="en-US" altLang="en-US"/>
              <a:t>Dimensions13.2 m × 4.2 m (43.3 ft × 13.8 ft)</a:t>
            </a:r>
            <a:r>
              <a:rPr lang="en-US" altLang="en-US" baseline="30000">
                <a:hlinkClick r:id="rId18"/>
              </a:rPr>
              <a:t>[1]</a:t>
            </a:r>
            <a:r>
              <a:rPr lang="en-US" altLang="en-US"/>
              <a:t>Power2,800 </a:t>
            </a:r>
            <a:r>
              <a:rPr lang="en-US" altLang="en-US">
                <a:hlinkClick r:id="rId19" tooltip="Watt"/>
              </a:rPr>
              <a:t>watts</a:t>
            </a:r>
            <a:r>
              <a:rPr lang="en-US" altLang="en-US"/>
              <a:t>Start of missionLaunch dateApril 24, 1990, 12:33:51 UTC</a:t>
            </a:r>
            <a:r>
              <a:rPr lang="en-US" altLang="en-US" baseline="30000">
                <a:hlinkClick r:id="rId20"/>
              </a:rPr>
              <a:t>[2]</a:t>
            </a:r>
            <a:r>
              <a:rPr lang="en-US" altLang="en-US"/>
              <a:t>Rocket</a:t>
            </a:r>
            <a:r>
              <a:rPr lang="en-US" altLang="en-US">
                <a:hlinkClick r:id="rId3" tooltip="Space Shuttle"/>
              </a:rPr>
              <a:t>Space Shuttle</a:t>
            </a:r>
            <a:r>
              <a:rPr lang="en-US" altLang="en-US"/>
              <a:t> </a:t>
            </a:r>
            <a:r>
              <a:rPr lang="en-US" altLang="en-US" i="1">
                <a:hlinkClick r:id="rId21" tooltip="Space Shuttle Discovery"/>
              </a:rPr>
              <a:t>Discovery</a:t>
            </a:r>
            <a:r>
              <a:rPr lang="en-US" altLang="en-US"/>
              <a:t> (</a:t>
            </a:r>
            <a:r>
              <a:rPr lang="en-US" altLang="en-US">
                <a:hlinkClick r:id="rId22" tooltip="STS-31"/>
              </a:rPr>
              <a:t>STS-31</a:t>
            </a:r>
            <a:r>
              <a:rPr lang="en-US" altLang="en-US"/>
              <a:t>)Launch site</a:t>
            </a:r>
            <a:r>
              <a:rPr lang="en-US" altLang="en-US">
                <a:hlinkClick r:id="rId23" tooltip="Kennedy Space Center"/>
              </a:rPr>
              <a:t>Kennedy</a:t>
            </a:r>
            <a:r>
              <a:rPr lang="en-US" altLang="en-US"/>
              <a:t> </a:t>
            </a:r>
            <a:r>
              <a:rPr lang="en-US" altLang="en-US">
                <a:hlinkClick r:id="rId24" tooltip="Kennedy Space Center Launch Complex 39"/>
              </a:rPr>
              <a:t>LC-39B</a:t>
            </a:r>
            <a:r>
              <a:rPr lang="en-US" altLang="en-US"/>
              <a:t>Deployment dateApril 25, 1990</a:t>
            </a:r>
            <a:r>
              <a:rPr lang="en-US" altLang="en-US" baseline="30000">
                <a:hlinkClick r:id="rId18"/>
              </a:rPr>
              <a:t>[1]</a:t>
            </a:r>
            <a:r>
              <a:rPr lang="en-US" altLang="en-US"/>
              <a:t>Entered serviceMay 20, 1990</a:t>
            </a:r>
            <a:r>
              <a:rPr lang="en-US" altLang="en-US" baseline="30000">
                <a:hlinkClick r:id="rId18"/>
              </a:rPr>
              <a:t>[1]</a:t>
            </a:r>
            <a:r>
              <a:rPr lang="en-US" altLang="en-US"/>
              <a:t>End of missionDecay dateestimated 2030–2040</a:t>
            </a:r>
            <a:r>
              <a:rPr lang="en-US" altLang="en-US" baseline="30000">
                <a:hlinkClick r:id="rId25"/>
              </a:rPr>
              <a:t>[3]</a:t>
            </a:r>
            <a:r>
              <a:rPr lang="en-US" altLang="en-US"/>
              <a:t>Orbital parametersReference system</a:t>
            </a:r>
            <a:r>
              <a:rPr lang="en-US" altLang="en-US">
                <a:hlinkClick r:id="rId26" tooltip="Geocentric orbit"/>
              </a:rPr>
              <a:t>Geocentric</a:t>
            </a:r>
            <a:r>
              <a:rPr lang="en-US" altLang="en-US"/>
              <a:t>Regime</a:t>
            </a:r>
            <a:r>
              <a:rPr lang="en-US" altLang="en-US">
                <a:hlinkClick r:id="rId27" tooltip="Low Earth orbit"/>
              </a:rPr>
              <a:t>Low Earth</a:t>
            </a:r>
            <a:r>
              <a:rPr lang="en-US" altLang="en-US">
                <a:hlinkClick r:id="rId28" tooltip="Semi-major axis"/>
              </a:rPr>
              <a:t>Semi-major axis</a:t>
            </a:r>
            <a:r>
              <a:rPr lang="en-US" altLang="en-US"/>
              <a:t>6,917.5 km (4,298.3 mi)</a:t>
            </a:r>
            <a:r>
              <a:rPr lang="en-US" altLang="en-US">
                <a:hlinkClick r:id="rId29" tooltip="Orbital eccentricity"/>
              </a:rPr>
              <a:t>Eccentricity</a:t>
            </a:r>
            <a:r>
              <a:rPr lang="en-US" altLang="en-US"/>
              <a:t>0.000287</a:t>
            </a:r>
            <a:r>
              <a:rPr lang="en-US" altLang="en-US">
                <a:hlinkClick r:id="rId30" tooltip="Apsis"/>
              </a:rPr>
              <a:t>Perigee</a:t>
            </a:r>
            <a:r>
              <a:rPr lang="en-US" altLang="en-US"/>
              <a:t>537.4 km (333.9 mi)</a:t>
            </a:r>
            <a:r>
              <a:rPr lang="en-US" altLang="en-US">
                <a:hlinkClick r:id="rId30" tooltip="Apsis"/>
              </a:rPr>
              <a:t>Apogee</a:t>
            </a:r>
            <a:r>
              <a:rPr lang="en-US" altLang="en-US"/>
              <a:t>541.4 km (336.4 mi)</a:t>
            </a:r>
            <a:r>
              <a:rPr lang="en-US" altLang="en-US">
                <a:hlinkClick r:id="rId31" tooltip="Orbital inclination"/>
              </a:rPr>
              <a:t>Inclination</a:t>
            </a:r>
            <a:r>
              <a:rPr lang="en-US" altLang="en-US"/>
              <a:t>28.47°</a:t>
            </a:r>
            <a:r>
              <a:rPr lang="en-US" altLang="en-US">
                <a:hlinkClick r:id="rId32" tooltip="Orbital period"/>
              </a:rPr>
              <a:t>Period</a:t>
            </a:r>
            <a:r>
              <a:rPr lang="en-US" altLang="en-US"/>
              <a:t>95.47 minutes 1.35.25.83</a:t>
            </a:r>
            <a:r>
              <a:rPr lang="en-US" altLang="en-US">
                <a:hlinkClick r:id="rId33" tooltip="Longitude of the ascending node"/>
              </a:rPr>
              <a:t>RAAN</a:t>
            </a:r>
            <a:r>
              <a:rPr lang="en-US" altLang="en-US"/>
              <a:t>176.23°</a:t>
            </a:r>
            <a:r>
              <a:rPr lang="en-US" altLang="en-US">
                <a:hlinkClick r:id="rId34" tooltip="Argument of periapsis"/>
              </a:rPr>
              <a:t>Argument of perigee</a:t>
            </a:r>
            <a:r>
              <a:rPr lang="en-US" altLang="en-US"/>
              <a:t>82.61°</a:t>
            </a:r>
            <a:r>
              <a:rPr lang="en-US" altLang="en-US">
                <a:hlinkClick r:id="rId35" tooltip="Mean anomaly"/>
              </a:rPr>
              <a:t>Mean anomaly</a:t>
            </a:r>
            <a:r>
              <a:rPr lang="en-US" altLang="en-US"/>
              <a:t>319.41°</a:t>
            </a:r>
            <a:r>
              <a:rPr lang="en-US" altLang="en-US">
                <a:hlinkClick r:id="rId36" tooltip="Mean motion"/>
              </a:rPr>
              <a:t>Mean motion</a:t>
            </a:r>
            <a:r>
              <a:rPr lang="en-US" altLang="en-US"/>
              <a:t>15.09 rev/dayVelocity7.59 km/s (4.72 mi/s)</a:t>
            </a:r>
            <a:r>
              <a:rPr lang="en-US" altLang="en-US">
                <a:hlinkClick r:id="rId37" tooltip="Epoch (astronomy)"/>
              </a:rPr>
              <a:t>Epoch</a:t>
            </a:r>
            <a:r>
              <a:rPr lang="en-US" altLang="en-US"/>
              <a:t>December 26, 2017, 13:18:33 UTC</a:t>
            </a:r>
            <a:r>
              <a:rPr lang="en-US" altLang="en-US" baseline="30000">
                <a:hlinkClick r:id="rId38"/>
              </a:rPr>
              <a:t>[4]</a:t>
            </a:r>
            <a:r>
              <a:rPr lang="en-US" altLang="en-US"/>
              <a:t>Revolution no.31,936Main telescopeType</a:t>
            </a:r>
            <a:r>
              <a:rPr lang="en-US" altLang="en-US">
                <a:hlinkClick r:id="rId39" tooltip="Ritchey–Chrétien telescope"/>
              </a:rPr>
              <a:t>Ritchey–Chrétien</a:t>
            </a:r>
            <a:r>
              <a:rPr lang="en-US" altLang="en-US"/>
              <a:t> </a:t>
            </a:r>
            <a:r>
              <a:rPr lang="en-US" altLang="en-US">
                <a:hlinkClick r:id="rId40" tooltip="Reflecting telescope"/>
              </a:rPr>
              <a:t>reflector</a:t>
            </a:r>
            <a:r>
              <a:rPr lang="en-US" altLang="en-US"/>
              <a:t>Diameter2.4 m (7.9 ft)</a:t>
            </a:r>
            <a:r>
              <a:rPr lang="en-US" altLang="en-US" baseline="30000">
                <a:hlinkClick r:id="rId41"/>
              </a:rPr>
              <a:t>[5]</a:t>
            </a:r>
            <a:r>
              <a:rPr lang="en-US" altLang="en-US"/>
              <a:t>Focal length57.6 m (189 ft)</a:t>
            </a:r>
            <a:r>
              <a:rPr lang="en-US" altLang="en-US" baseline="30000">
                <a:hlinkClick r:id="rId41"/>
              </a:rPr>
              <a:t>[5]</a:t>
            </a:r>
            <a:r>
              <a:rPr lang="en-US" altLang="en-US"/>
              <a:t>Focal ratio</a:t>
            </a:r>
            <a:r>
              <a:rPr lang="en-US" altLang="en-US" i="1"/>
              <a:t>f</a:t>
            </a:r>
            <a:r>
              <a:rPr lang="en-US" altLang="en-US"/>
              <a:t>/24Collecting area4.525 m</a:t>
            </a:r>
            <a:r>
              <a:rPr lang="en-US" altLang="en-US" baseline="30000"/>
              <a:t>2</a:t>
            </a:r>
            <a:r>
              <a:rPr lang="en-US" altLang="en-US"/>
              <a:t> (48.7 sq ft)</a:t>
            </a:r>
            <a:r>
              <a:rPr lang="en-US" altLang="en-US" baseline="30000">
                <a:hlinkClick r:id="rId41"/>
              </a:rPr>
              <a:t>[5]</a:t>
            </a:r>
            <a:r>
              <a:rPr lang="en-US" altLang="en-US"/>
              <a:t>Wavelengths</a:t>
            </a:r>
            <a:r>
              <a:rPr lang="en-US" altLang="en-US">
                <a:hlinkClick r:id="rId42" tooltip="Near-infrared"/>
              </a:rPr>
              <a:t>Near-infrared</a:t>
            </a:r>
            <a:r>
              <a:rPr lang="en-US" altLang="en-US"/>
              <a:t>, </a:t>
            </a:r>
            <a:r>
              <a:rPr lang="en-US" altLang="en-US">
                <a:hlinkClick r:id="rId43" tooltip="Visible light"/>
              </a:rPr>
              <a:t>visible light</a:t>
            </a:r>
            <a:r>
              <a:rPr lang="en-US" altLang="en-US"/>
              <a:t>, </a:t>
            </a:r>
            <a:r>
              <a:rPr lang="en-US" altLang="en-US">
                <a:hlinkClick r:id="rId44" tooltip="Ultraviolet"/>
              </a:rPr>
              <a:t>ultraviolet</a:t>
            </a:r>
            <a:r>
              <a:rPr lang="en-US" altLang="en-US"/>
              <a:t>showInstrumentsThe </a:t>
            </a:r>
            <a:r>
              <a:rPr lang="en-US" altLang="en-US" b="1"/>
              <a:t>Hubble Space Telescope</a:t>
            </a:r>
            <a:r>
              <a:rPr lang="en-US" altLang="en-US"/>
              <a:t> (</a:t>
            </a:r>
            <a:r>
              <a:rPr lang="en-US" altLang="en-US" b="1"/>
              <a:t>HST</a:t>
            </a:r>
            <a:r>
              <a:rPr lang="en-US" altLang="en-US"/>
              <a:t>) is a </a:t>
            </a:r>
            <a:r>
              <a:rPr lang="en-US" altLang="en-US" u="sng">
                <a:hlinkClick r:id="rId6"/>
              </a:rPr>
              <a:t>space telescope</a:t>
            </a:r>
            <a:r>
              <a:rPr lang="en-US" altLang="en-US"/>
              <a:t> that was launched into </a:t>
            </a:r>
            <a:r>
              <a:rPr lang="en-US" altLang="en-US">
                <a:hlinkClick r:id="rId27" tooltip="Low Earth orbit"/>
              </a:rPr>
              <a:t>low Earth orbit</a:t>
            </a:r>
            <a:r>
              <a:rPr lang="en-US" altLang="en-US"/>
              <a:t> in 1990 and remains in operation. Although not the </a:t>
            </a:r>
            <a:r>
              <a:rPr lang="en-US" altLang="en-US">
                <a:hlinkClick r:id="rId45" tooltip="Orbiting Astronomical Observatory 2"/>
              </a:rPr>
              <a:t>first space telescope</a:t>
            </a:r>
            <a:r>
              <a:rPr lang="en-US" altLang="en-US"/>
              <a:t>, Hubble is one of the largest and most versatile.</a:t>
            </a:r>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D5CBB60-F7DC-59E6-5BB1-434E3D0397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6AA3FB6-A8B2-42A3-97A9-35E6390D61FC}"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
        <p:nvSpPr>
          <p:cNvPr id="83971" name="Rectangle 2">
            <a:extLst>
              <a:ext uri="{FF2B5EF4-FFF2-40B4-BE49-F238E27FC236}">
                <a16:creationId xmlns:a16="http://schemas.microsoft.com/office/drawing/2014/main" id="{3E3F7E19-AA35-E092-3E12-622C6A3B89E4}"/>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4098660C-8E1E-4C70-2566-7DF8B8DA735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31B5EB7-EF42-18D1-8463-290A11B914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3337D76-C95E-4728-9C31-5D2FECBB5C01}"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
        <p:nvSpPr>
          <p:cNvPr id="86019" name="Rectangle 2">
            <a:extLst>
              <a:ext uri="{FF2B5EF4-FFF2-40B4-BE49-F238E27FC236}">
                <a16:creationId xmlns:a16="http://schemas.microsoft.com/office/drawing/2014/main" id="{231E0A20-0C51-AB10-2015-0E49DC158999}"/>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1284B3AD-4DFC-EC77-71A1-BD8E79FE685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 Dutch </a:t>
            </a:r>
            <a:r>
              <a:rPr lang="en-US" altLang="en-US">
                <a:hlinkClick r:id="rId3" tooltip="Physicist"/>
              </a:rPr>
              <a:t>physicist</a:t>
            </a:r>
            <a:r>
              <a:rPr lang="en-US" altLang="en-US"/>
              <a:t> who shared the 1902 </a:t>
            </a:r>
            <a:r>
              <a:rPr lang="en-US" altLang="en-US">
                <a:hlinkClick r:id="rId4" tooltip="Nobel Prize in Physics"/>
              </a:rPr>
              <a:t>Nobel Prize in Physics</a:t>
            </a:r>
            <a:r>
              <a:rPr lang="en-US" altLang="en-US"/>
              <a:t> with </a:t>
            </a:r>
            <a:r>
              <a:rPr lang="en-US" altLang="en-US">
                <a:hlinkClick r:id="rId5" tooltip="Pieter Zeeman"/>
              </a:rPr>
              <a:t>Pieter Zeeman</a:t>
            </a:r>
            <a:r>
              <a:rPr lang="en-US" altLang="en-US"/>
              <a:t> for the discovery and theoretical explanation of the </a:t>
            </a:r>
            <a:r>
              <a:rPr lang="en-US" altLang="en-US" u="sng">
                <a:hlinkClick r:id="rId6"/>
              </a:rPr>
              <a:t>Zeeman effect</a:t>
            </a:r>
            <a:r>
              <a:rPr lang="en-US" altLang="en-US"/>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90F1430-A8E0-18FE-9E71-CD76C821FC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BA5C591C-CE83-480D-860C-0C9687C824C0}"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
        <p:nvSpPr>
          <p:cNvPr id="88067" name="Rectangle 2">
            <a:extLst>
              <a:ext uri="{FF2B5EF4-FFF2-40B4-BE49-F238E27FC236}">
                <a16:creationId xmlns:a16="http://schemas.microsoft.com/office/drawing/2014/main" id="{D50FCF44-D92B-F1E1-E0D3-EC8BAFE17575}"/>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9EAD7796-441D-C270-6C96-AEC23B7B7E0B}"/>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EC3257E-CF7C-99FA-5A19-F5E4BE0E88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E71989E8-AD94-472D-8C9A-A5CBFFF55AF3}"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
        <p:nvSpPr>
          <p:cNvPr id="90115" name="Rectangle 2">
            <a:extLst>
              <a:ext uri="{FF2B5EF4-FFF2-40B4-BE49-F238E27FC236}">
                <a16:creationId xmlns:a16="http://schemas.microsoft.com/office/drawing/2014/main" id="{66847776-EBC5-B11E-2E50-964A9A8C3B14}"/>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0FFF0194-D4CA-0FED-A326-A55762BCB61F}"/>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 first proposed by </a:t>
            </a:r>
            <a:r>
              <a:rPr lang="en-US" altLang="en-US">
                <a:hlinkClick r:id="rId3" tooltip="Henri Poincaré"/>
              </a:rPr>
              <a:t>Henri Poincaré</a:t>
            </a:r>
            <a:r>
              <a:rPr lang="en-US" altLang="en-US"/>
              <a:t> in 1905</a:t>
            </a:r>
            <a:r>
              <a:rPr lang="en-US" altLang="en-US" baseline="30000">
                <a:hlinkClick r:id="rId4"/>
              </a:rPr>
              <a:t>[1]</a:t>
            </a:r>
            <a:r>
              <a:rPr lang="en-US" altLang="en-US"/>
              <a:t> and subsequently </a:t>
            </a:r>
            <a:r>
              <a:rPr lang="en-US" altLang="en-US">
                <a:hlinkClick r:id="rId5"/>
              </a:rPr>
              <a:t>predicted in 1916</a:t>
            </a:r>
            <a:r>
              <a:rPr lang="en-US" altLang="en-US" baseline="30000">
                <a:hlinkClick r:id="rId6"/>
              </a:rPr>
              <a:t>[2]</a:t>
            </a:r>
            <a:r>
              <a:rPr lang="en-US" altLang="en-US" baseline="30000">
                <a:hlinkClick r:id="rId7"/>
              </a:rPr>
              <a:t>[3]</a:t>
            </a:r>
            <a:r>
              <a:rPr lang="en-US" altLang="en-US"/>
              <a:t> by </a:t>
            </a:r>
            <a:r>
              <a:rPr lang="en-US" altLang="en-US">
                <a:hlinkClick r:id="rId8" tooltip="Albert Einstein"/>
              </a:rPr>
              <a:t>Albert Einstein</a:t>
            </a:r>
            <a:r>
              <a:rPr lang="en-US" altLang="en-US"/>
              <a:t> on the basis of his </a:t>
            </a:r>
            <a:r>
              <a:rPr lang="en-US" altLang="en-US">
                <a:hlinkClick r:id="rId9" tooltip="General relativity"/>
              </a:rPr>
              <a:t>general theory of relativity</a:t>
            </a:r>
            <a:r>
              <a:rPr lang="en-US" altLang="en-US"/>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4295533-D596-8A13-F7DD-EAA8C00A74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30D23C2E-0194-42FC-A5EB-1818271F1257}"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
        <p:nvSpPr>
          <p:cNvPr id="92163" name="Rectangle 2">
            <a:extLst>
              <a:ext uri="{FF2B5EF4-FFF2-40B4-BE49-F238E27FC236}">
                <a16:creationId xmlns:a16="http://schemas.microsoft.com/office/drawing/2014/main" id="{E71BAE5C-EBA0-14D5-7A1D-20E36D94F5B8}"/>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4FA2D849-F95F-194F-64A4-7E38609B9DC1}"/>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E: Energy. p: Momentum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BFF6322-3BB5-04E2-782A-A88D6E2EC5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93ACAF6-D104-4C28-AFD1-962E2FE28A12}"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
        <p:nvSpPr>
          <p:cNvPr id="94211" name="Rectangle 2">
            <a:extLst>
              <a:ext uri="{FF2B5EF4-FFF2-40B4-BE49-F238E27FC236}">
                <a16:creationId xmlns:a16="http://schemas.microsoft.com/office/drawing/2014/main" id="{E7417B89-7C3B-2956-D4AF-5655270E702C}"/>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BF1582F6-E107-2F93-F654-404D153AF1F7}"/>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Theorized by Albert Einstein, general </a:t>
            </a:r>
            <a:r>
              <a:rPr lang="en-US" altLang="en-US">
                <a:hlinkClick r:id="rId3" tooltip="Theory of relativity"/>
              </a:rPr>
              <a:t>relativity</a:t>
            </a:r>
            <a:r>
              <a:rPr lang="en-US" altLang="en-US"/>
              <a:t> generalizes </a:t>
            </a:r>
            <a:r>
              <a:rPr lang="en-US" altLang="en-US">
                <a:hlinkClick r:id="rId4" tooltip="Special relativity"/>
              </a:rPr>
              <a:t>special relativity</a:t>
            </a:r>
            <a:r>
              <a:rPr lang="en-US" altLang="en-US"/>
              <a:t> and </a:t>
            </a:r>
            <a:r>
              <a:rPr lang="en-US" altLang="en-US">
                <a:hlinkClick r:id="rId5" tooltip="Newton's law of universal gravitation"/>
              </a:rPr>
              <a:t>Newton's law of universal gravitation</a:t>
            </a:r>
            <a:r>
              <a:rPr lang="en-US" altLang="en-US"/>
              <a:t>, providing a unified description of gravity as a geometric property of </a:t>
            </a:r>
            <a:r>
              <a:rPr lang="en-US" altLang="en-US">
                <a:hlinkClick r:id="rId6" tooltip="Space"/>
              </a:rPr>
              <a:t>space</a:t>
            </a:r>
            <a:r>
              <a:rPr lang="en-US" altLang="en-US"/>
              <a:t> and </a:t>
            </a:r>
            <a:r>
              <a:rPr lang="en-US" altLang="en-US">
                <a:hlinkClick r:id="rId7" tooltip="Time in physics"/>
              </a:rPr>
              <a:t>time</a:t>
            </a:r>
            <a:r>
              <a:rPr lang="en-US" altLang="en-US"/>
              <a:t>, or </a:t>
            </a:r>
            <a:r>
              <a:rPr lang="en-US" altLang="en-US" u="sng">
                <a:hlinkClick r:id="rId8"/>
              </a:rPr>
              <a:t>spacetime</a:t>
            </a:r>
            <a:r>
              <a:rPr lang="en-US" altLang="en-US"/>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0FED4E6-2B73-D175-29A0-8ECBB009B7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78141270-31F2-4675-A9CF-C00DDC5D0E87}"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
        <p:nvSpPr>
          <p:cNvPr id="96259" name="Rectangle 2">
            <a:extLst>
              <a:ext uri="{FF2B5EF4-FFF2-40B4-BE49-F238E27FC236}">
                <a16:creationId xmlns:a16="http://schemas.microsoft.com/office/drawing/2014/main" id="{9F039830-1A46-9C29-E59B-190B8892C038}"/>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19CE48A6-290E-7EF7-F136-E69E9512B0B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4633F1C-17FF-3E65-1D27-5A031079FF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FE99587-5EF8-47DC-A5AF-0AA362331B9E}"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
        <p:nvSpPr>
          <p:cNvPr id="98307" name="Rectangle 2">
            <a:extLst>
              <a:ext uri="{FF2B5EF4-FFF2-40B4-BE49-F238E27FC236}">
                <a16:creationId xmlns:a16="http://schemas.microsoft.com/office/drawing/2014/main" id="{DE0C014D-4DC5-912D-226A-BDE4765D729C}"/>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F2AF9443-7176-23BB-DC22-9807E64A766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emission of electrons or other free carriers when light shines on a material.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1292856-BEBD-4CB7-5DAC-FADEAD4DCA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9106099-DD5F-4448-852E-DD815E7E9324}"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
        <p:nvSpPr>
          <p:cNvPr id="100355" name="Rectangle 2">
            <a:extLst>
              <a:ext uri="{FF2B5EF4-FFF2-40B4-BE49-F238E27FC236}">
                <a16:creationId xmlns:a16="http://schemas.microsoft.com/office/drawing/2014/main" id="{CDC4938F-4EC8-39E9-8B11-CDCFF4B7CEBA}"/>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DF545A8F-469F-92F7-DA78-CB5071DE0AA5}"/>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B497F9D-7611-B1CF-55B0-A8CB6CBA16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FF0306B0-D2C9-47BD-AE79-756E0B196BD1}"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
        <p:nvSpPr>
          <p:cNvPr id="28675" name="Rectangle 2">
            <a:extLst>
              <a:ext uri="{FF2B5EF4-FFF2-40B4-BE49-F238E27FC236}">
                <a16:creationId xmlns:a16="http://schemas.microsoft.com/office/drawing/2014/main" id="{F5F83F93-74B6-CF32-7F5B-D5A9F664BB27}"/>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0932C9A2-BA5D-1095-F236-846A5311CD97}"/>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President </a:t>
            </a:r>
            <a:r>
              <a:rPr lang="en-US" altLang="en-US">
                <a:hlinkClick r:id="rId3" tooltip="Dwight D. Eisenhower"/>
              </a:rPr>
              <a:t>Dwight D. Eisenhower</a:t>
            </a:r>
            <a:r>
              <a:rPr lang="en-US" altLang="en-US"/>
              <a:t> established NASA in 1958</a:t>
            </a:r>
            <a:r>
              <a:rPr lang="en-US" altLang="en-US" baseline="30000">
                <a:hlinkClick r:id="rId4"/>
              </a:rPr>
              <a:t>[10]</a:t>
            </a:r>
            <a:r>
              <a:rPr lang="en-US" altLang="en-US"/>
              <a:t> with a distinctly civilian (rather than military) orientation encouraging peaceful applications in </a:t>
            </a:r>
            <a:r>
              <a:rPr lang="en-US" altLang="en-US">
                <a:hlinkClick r:id="rId5" tooltip="Space science"/>
              </a:rPr>
              <a:t>space science</a:t>
            </a:r>
            <a:r>
              <a:rPr lang="en-US" altLang="en-US"/>
              <a:t>.</a:t>
            </a:r>
          </a:p>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A690E22-5303-2EE7-4235-787EE9D3DA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F7B5D67-7719-437D-86F2-D821ADB72A6E}"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
        <p:nvSpPr>
          <p:cNvPr id="102403" name="Rectangle 2">
            <a:extLst>
              <a:ext uri="{FF2B5EF4-FFF2-40B4-BE49-F238E27FC236}">
                <a16:creationId xmlns:a16="http://schemas.microsoft.com/office/drawing/2014/main" id="{FB1BC67E-7B10-B30B-5D23-13322CFB056C}"/>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D1081AF1-C762-74E7-5B46-309B3EBB0462}"/>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i="1"/>
              <a:t>Eureka</a:t>
            </a:r>
            <a:r>
              <a:rPr lang="en-US" altLang="en-US"/>
              <a:t> is Poe's attempt at explaining the universe, using his general proposition "Because Nothing was, therefore All Things are".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C3AEFB44-6CFC-695D-8696-7907F0F60D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F7E7869-2AE9-4FD6-88FB-56909FE9293B}"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
        <p:nvSpPr>
          <p:cNvPr id="104451" name="Rectangle 2">
            <a:extLst>
              <a:ext uri="{FF2B5EF4-FFF2-40B4-BE49-F238E27FC236}">
                <a16:creationId xmlns:a16="http://schemas.microsoft.com/office/drawing/2014/main" id="{E0A3BF37-02E8-4935-D114-DCD2B01D94D7}"/>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62BACA8E-7722-470E-1793-EAE1EAAF904B}"/>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BD58D61-F96A-951D-8124-6AB787B07B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0CA8F2E-FBD1-4DF3-B57B-C4D8A16ED11B}"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
        <p:nvSpPr>
          <p:cNvPr id="106499" name="Rectangle 2">
            <a:extLst>
              <a:ext uri="{FF2B5EF4-FFF2-40B4-BE49-F238E27FC236}">
                <a16:creationId xmlns:a16="http://schemas.microsoft.com/office/drawing/2014/main" id="{EA3A3CE0-9AB7-1903-4F4E-D9D53805F486}"/>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5626DA35-457F-6DB7-7064-431A83FE0F62}"/>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is a </a:t>
            </a:r>
            <a:r>
              <a:rPr lang="en-US" altLang="en-US">
                <a:hlinkClick r:id="rId3" tooltip="Star system"/>
              </a:rPr>
              <a:t>star system</a:t>
            </a:r>
            <a:r>
              <a:rPr lang="en-US" altLang="en-US"/>
              <a:t> and the </a:t>
            </a:r>
            <a:r>
              <a:rPr lang="en-US" altLang="en-US" u="sng">
                <a:hlinkClick r:id="rId4"/>
              </a:rPr>
              <a:t>brightest star</a:t>
            </a:r>
            <a:r>
              <a:rPr lang="en-US" altLang="en-US"/>
              <a:t> in the Earth's night sky.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4EB35C11-A24E-53D4-8735-4846378229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D4D794B5-D619-414E-B5BB-66EB56AE0421}"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
        <p:nvSpPr>
          <p:cNvPr id="108547" name="Rectangle 2">
            <a:extLst>
              <a:ext uri="{FF2B5EF4-FFF2-40B4-BE49-F238E27FC236}">
                <a16:creationId xmlns:a16="http://schemas.microsoft.com/office/drawing/2014/main" id="{7E067F39-FE08-97DF-EC19-7F35E26AE5F6}"/>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4A1A1BB3-D494-406A-CCEE-676AB4248B20}"/>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02D10114-BAB3-6358-E697-ABC95456C8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2C85ADD-2E8F-4797-8B2F-13017CBC2B1D}"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
        <p:nvSpPr>
          <p:cNvPr id="110595" name="Rectangle 2">
            <a:extLst>
              <a:ext uri="{FF2B5EF4-FFF2-40B4-BE49-F238E27FC236}">
                <a16:creationId xmlns:a16="http://schemas.microsoft.com/office/drawing/2014/main" id="{7D14F963-9EA7-9963-777B-A0D21D48A2FE}"/>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5764748E-A230-EAB9-36F4-4303B5AE92EB}"/>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Main sequence stars</a:t>
            </a:r>
            <a:r>
              <a:rPr lang="en-US" altLang="en-US"/>
              <a:t> fuse hydrogen atoms to form helium atoms in their cores. About 90 percent of the </a:t>
            </a:r>
            <a:r>
              <a:rPr lang="en-US" altLang="en-US" b="1"/>
              <a:t>stars</a:t>
            </a:r>
            <a:r>
              <a:rPr lang="en-US" altLang="en-US"/>
              <a:t> in the universe, including the sun, are </a:t>
            </a:r>
            <a:r>
              <a:rPr lang="en-US" altLang="en-US" b="1"/>
              <a:t>main sequence stars</a:t>
            </a:r>
            <a:r>
              <a:rPr lang="en-US" altLang="en-US"/>
              <a:t>. These</a:t>
            </a:r>
            <a:r>
              <a:rPr lang="en-US" altLang="en-US" b="1"/>
              <a:t>stars</a:t>
            </a:r>
            <a:r>
              <a:rPr lang="en-US" altLang="en-US"/>
              <a:t> can range from about a tenth of the mass of the sun to up to 200 times as massive.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AC6D750-DE9A-7B48-C243-0F6ECA353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251480D6-DE18-4152-A89E-B1B3FBA3F880}"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
        <p:nvSpPr>
          <p:cNvPr id="112643" name="Rectangle 2">
            <a:extLst>
              <a:ext uri="{FF2B5EF4-FFF2-40B4-BE49-F238E27FC236}">
                <a16:creationId xmlns:a16="http://schemas.microsoft.com/office/drawing/2014/main" id="{73105EDA-0EC0-36E7-7BD8-BB703B0B4A62}"/>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ED3035F1-DFA6-2553-7CA5-A77DB2E2A469}"/>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A0F45DB-8B2B-45A1-51B7-9EF7E5FE7F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CFD41B5-EA9D-43CA-8858-91F6206A52C2}"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
        <p:nvSpPr>
          <p:cNvPr id="114691" name="Rectangle 2">
            <a:extLst>
              <a:ext uri="{FF2B5EF4-FFF2-40B4-BE49-F238E27FC236}">
                <a16:creationId xmlns:a16="http://schemas.microsoft.com/office/drawing/2014/main" id="{309ABAAB-1D73-A62D-A27A-F4141063F16D}"/>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4D7D4311-369A-2CE8-F87B-85EB2FA5A9E9}"/>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Neptune is 17 times the mass of </a:t>
            </a:r>
            <a:r>
              <a:rPr lang="en-US" altLang="en-US">
                <a:hlinkClick r:id="rId3"/>
              </a:rPr>
              <a:t>Earth</a:t>
            </a:r>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F3DF0ED-7136-FE80-D5E1-232ACA3612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029BE8C3-5134-4A43-A61D-7D488303CF74}"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
        <p:nvSpPr>
          <p:cNvPr id="116739" name="Rectangle 2">
            <a:extLst>
              <a:ext uri="{FF2B5EF4-FFF2-40B4-BE49-F238E27FC236}">
                <a16:creationId xmlns:a16="http://schemas.microsoft.com/office/drawing/2014/main" id="{F6FE3613-76D7-7B96-2FD9-224C3674B916}"/>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D40DA310-7EB4-BA57-0B23-25CD78FC9A82}"/>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7A4EF51-7C4C-EB97-C5A0-106CBCA258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5C7BE17C-D46D-49D0-950F-CFE01BB101EE}" type="slidenum">
              <a:rPr lang="en-US" altLang="en-US" smtClean="0">
                <a:latin typeface="Calibri" panose="020F0502020204030204" pitchFamily="34" charset="0"/>
              </a:rPr>
              <a:pPr/>
              <a:t>48</a:t>
            </a:fld>
            <a:endParaRPr lang="en-US" altLang="en-US">
              <a:latin typeface="Calibri" panose="020F0502020204030204" pitchFamily="34" charset="0"/>
            </a:endParaRPr>
          </a:p>
        </p:txBody>
      </p:sp>
      <p:sp>
        <p:nvSpPr>
          <p:cNvPr id="118787" name="Rectangle 2">
            <a:extLst>
              <a:ext uri="{FF2B5EF4-FFF2-40B4-BE49-F238E27FC236}">
                <a16:creationId xmlns:a16="http://schemas.microsoft.com/office/drawing/2014/main" id="{916BD10A-0207-C1AD-B678-087392061634}"/>
              </a:ext>
            </a:extLst>
          </p:cNvPr>
          <p:cNvSpPr>
            <a:spLocks noRot="1" noChangeArrowheads="1" noTextEdit="1"/>
          </p:cNvSpPr>
          <p:nvPr>
            <p:ph type="sldImg"/>
          </p:nvPr>
        </p:nvSpPr>
        <p:spPr>
          <a:ln/>
        </p:spPr>
      </p:sp>
      <p:sp>
        <p:nvSpPr>
          <p:cNvPr id="118788" name="Rectangle 3">
            <a:extLst>
              <a:ext uri="{FF2B5EF4-FFF2-40B4-BE49-F238E27FC236}">
                <a16:creationId xmlns:a16="http://schemas.microsoft.com/office/drawing/2014/main" id="{814BC44C-61B5-C498-8E44-F735BB38B2C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Nebulae are often star-forming regions, such as in the "</a:t>
            </a:r>
            <a:r>
              <a:rPr lang="en-US" altLang="en-US">
                <a:hlinkClick r:id="rId3" tooltip="Pillars of Creation"/>
              </a:rPr>
              <a:t>Pillars of Creation</a:t>
            </a:r>
            <a:r>
              <a:rPr lang="en-US" altLang="en-US"/>
              <a:t>" in the </a:t>
            </a:r>
            <a:r>
              <a:rPr lang="en-US" altLang="en-US">
                <a:hlinkClick r:id="rId4" tooltip="Eagle Nebula"/>
              </a:rPr>
              <a:t>Eagle Nebula</a:t>
            </a:r>
            <a:r>
              <a:rPr lang="en-US" altLang="en-US"/>
              <a:t>. In these regions the formations of gas, dust, and other materials "clump" together to form denser regions, which attract further matter, and eventually will become dense enough to form </a:t>
            </a:r>
            <a:r>
              <a:rPr lang="en-US" altLang="en-US">
                <a:hlinkClick r:id="rId5" tooltip="Star"/>
              </a:rPr>
              <a:t>stars</a:t>
            </a:r>
            <a:r>
              <a:rPr lang="en-US" altLang="en-US"/>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F664352-B909-7F71-D706-E67B2EFBB7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B19CFA88-1FD6-4CF7-BDA2-16474A7CADD1}"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
        <p:nvSpPr>
          <p:cNvPr id="120835" name="Rectangle 2">
            <a:extLst>
              <a:ext uri="{FF2B5EF4-FFF2-40B4-BE49-F238E27FC236}">
                <a16:creationId xmlns:a16="http://schemas.microsoft.com/office/drawing/2014/main" id="{AEFB0264-1F0E-DC3E-B07F-DACA87D2A13E}"/>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E24A16FB-0397-C345-F09F-2091F4458356}"/>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129DDF4-3AFD-356F-4A13-A5305FD298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B840A866-ABBA-475F-B720-3E273159D074}"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30723" name="Rectangle 2">
            <a:extLst>
              <a:ext uri="{FF2B5EF4-FFF2-40B4-BE49-F238E27FC236}">
                <a16:creationId xmlns:a16="http://schemas.microsoft.com/office/drawing/2014/main" id="{BAEE3F0E-6D66-5363-A89D-211BB37F0C3A}"/>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9FB94ED0-072C-7187-67A3-6602166C3A08}"/>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4654E67-526F-BAB2-50F9-DA940E0465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4407E82-B8E8-4B33-9BD4-D585DB9BE92A}"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
        <p:nvSpPr>
          <p:cNvPr id="122883" name="Rectangle 2">
            <a:extLst>
              <a:ext uri="{FF2B5EF4-FFF2-40B4-BE49-F238E27FC236}">
                <a16:creationId xmlns:a16="http://schemas.microsoft.com/office/drawing/2014/main" id="{D58FEA42-84F4-CCFD-86DB-E376B35ACDC0}"/>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6E17372B-5C79-9EA4-6C00-9938A5A74487}"/>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While many asteroids are composed primarily of </a:t>
            </a:r>
            <a:r>
              <a:rPr lang="en-US" altLang="en-US">
                <a:hlinkClick r:id="rId3" tooltip="Rock (geology)"/>
              </a:rPr>
              <a:t>rock</a:t>
            </a:r>
            <a:r>
              <a:rPr lang="en-US" altLang="en-US"/>
              <a:t> and metal, most Kuiper belt objects are composed largely of frozen </a:t>
            </a:r>
            <a:r>
              <a:rPr lang="en-US" altLang="en-US">
                <a:hlinkClick r:id="rId4" tooltip="Volatiles"/>
              </a:rPr>
              <a:t>volatiles</a:t>
            </a:r>
            <a:r>
              <a:rPr lang="en-US" altLang="en-US"/>
              <a:t> (termed "ices"), such as </a:t>
            </a:r>
            <a:r>
              <a:rPr lang="en-US" altLang="en-US">
                <a:hlinkClick r:id="rId5" tooltip="Methane"/>
              </a:rPr>
              <a:t>methane</a:t>
            </a:r>
            <a:r>
              <a:rPr lang="en-US" altLang="en-US"/>
              <a:t>, </a:t>
            </a:r>
            <a:r>
              <a:rPr lang="en-US" altLang="en-US">
                <a:hlinkClick r:id="rId6" tooltip="Ammonia"/>
              </a:rPr>
              <a:t>ammonia</a:t>
            </a:r>
            <a:r>
              <a:rPr lang="en-US" altLang="en-US"/>
              <a:t> and </a:t>
            </a:r>
            <a:r>
              <a:rPr lang="en-US" altLang="en-US">
                <a:hlinkClick r:id="rId7" tooltip="Water"/>
              </a:rPr>
              <a:t>water</a:t>
            </a:r>
            <a:r>
              <a:rPr lang="en-US" altLang="en-US"/>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6E1764D-1C79-E0E1-5015-8E5191187A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2C9B44C-F143-40F5-BD20-60513F4877D4}" type="slidenum">
              <a:rPr lang="en-US" altLang="en-US" smtClean="0">
                <a:latin typeface="Calibri" panose="020F0502020204030204" pitchFamily="34" charset="0"/>
              </a:rPr>
              <a:pPr/>
              <a:t>51</a:t>
            </a:fld>
            <a:endParaRPr lang="en-US" altLang="en-US">
              <a:latin typeface="Calibri" panose="020F0502020204030204" pitchFamily="34" charset="0"/>
            </a:endParaRPr>
          </a:p>
        </p:txBody>
      </p:sp>
      <p:sp>
        <p:nvSpPr>
          <p:cNvPr id="124931" name="Rectangle 2">
            <a:extLst>
              <a:ext uri="{FF2B5EF4-FFF2-40B4-BE49-F238E27FC236}">
                <a16:creationId xmlns:a16="http://schemas.microsoft.com/office/drawing/2014/main" id="{8AB4F2FE-512D-3F3A-EF44-42AC9BE4D556}"/>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F4CB8126-0B89-37F0-4381-013766B61561}"/>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85E53D1-12C1-D4A3-3E4F-756D40D5F0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23217A52-9E01-4156-BADB-810D058903C9}" type="slidenum">
              <a:rPr lang="en-US" altLang="en-US" smtClean="0">
                <a:latin typeface="Calibri" panose="020F0502020204030204" pitchFamily="34" charset="0"/>
              </a:rPr>
              <a:pPr/>
              <a:t>52</a:t>
            </a:fld>
            <a:endParaRPr lang="en-US" altLang="en-US">
              <a:latin typeface="Calibri" panose="020F0502020204030204" pitchFamily="34" charset="0"/>
            </a:endParaRPr>
          </a:p>
        </p:txBody>
      </p:sp>
      <p:sp>
        <p:nvSpPr>
          <p:cNvPr id="126979" name="Rectangle 2">
            <a:extLst>
              <a:ext uri="{FF2B5EF4-FFF2-40B4-BE49-F238E27FC236}">
                <a16:creationId xmlns:a16="http://schemas.microsoft.com/office/drawing/2014/main" id="{8FBA5637-C2EE-7363-C1CD-AE316B9F9446}"/>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64216361-2F09-0D77-BDEB-EB414480197E}"/>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total cost of building, launching, landing and operating the rovers on the surface for the initial 90-</a:t>
            </a:r>
            <a:r>
              <a:rPr lang="en-US" altLang="en-US">
                <a:hlinkClick r:id="rId3" tooltip="Martian day"/>
              </a:rPr>
              <a:t>sol</a:t>
            </a:r>
            <a:r>
              <a:rPr lang="en-US" altLang="en-US"/>
              <a:t> primary mission was US$820 million.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739AB66-DAE7-82D1-F3BE-CDC75CCF7A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FB1D2B0-F2DB-473F-AF54-B085E5F1DBD8}"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
        <p:nvSpPr>
          <p:cNvPr id="129027" name="Rectangle 2">
            <a:extLst>
              <a:ext uri="{FF2B5EF4-FFF2-40B4-BE49-F238E27FC236}">
                <a16:creationId xmlns:a16="http://schemas.microsoft.com/office/drawing/2014/main" id="{EC3ADF1F-0A30-0115-5D5C-32FF25F1DF18}"/>
              </a:ext>
            </a:extLst>
          </p:cNvPr>
          <p:cNvSpPr>
            <a:spLocks noRot="1" noChangeArrowheads="1" noTextEdit="1"/>
          </p:cNvSpPr>
          <p:nvPr>
            <p:ph type="sldImg"/>
          </p:nvPr>
        </p:nvSpPr>
        <p:spPr>
          <a:ln/>
        </p:spPr>
      </p:sp>
      <p:sp>
        <p:nvSpPr>
          <p:cNvPr id="129028" name="Rectangle 3">
            <a:extLst>
              <a:ext uri="{FF2B5EF4-FFF2-40B4-BE49-F238E27FC236}">
                <a16:creationId xmlns:a16="http://schemas.microsoft.com/office/drawing/2014/main" id="{3538D21A-580E-F7C9-19DA-E23EB95BFE6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864B0B7F-A9C2-CC49-C282-F7D0E6CC08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EE928CAF-ADD8-4C82-88DF-0DEFFF246FDF}" type="slidenum">
              <a:rPr lang="en-US" altLang="en-US" smtClean="0">
                <a:latin typeface="Calibri" panose="020F0502020204030204" pitchFamily="34" charset="0"/>
              </a:rPr>
              <a:pPr/>
              <a:t>54</a:t>
            </a:fld>
            <a:endParaRPr lang="en-US" altLang="en-US">
              <a:latin typeface="Calibri" panose="020F0502020204030204" pitchFamily="34" charset="0"/>
            </a:endParaRPr>
          </a:p>
        </p:txBody>
      </p:sp>
      <p:sp>
        <p:nvSpPr>
          <p:cNvPr id="131075" name="Rectangle 2">
            <a:extLst>
              <a:ext uri="{FF2B5EF4-FFF2-40B4-BE49-F238E27FC236}">
                <a16:creationId xmlns:a16="http://schemas.microsoft.com/office/drawing/2014/main" id="{B327E45C-88C7-37BA-8DFB-B08FF14E7B5C}"/>
              </a:ext>
            </a:extLst>
          </p:cNvPr>
          <p:cNvSpPr>
            <a:spLocks noRot="1" noChangeArrowheads="1" noTextEdit="1"/>
          </p:cNvSpPr>
          <p:nvPr>
            <p:ph type="sldImg"/>
          </p:nvPr>
        </p:nvSpPr>
        <p:spPr>
          <a:ln/>
        </p:spPr>
      </p:sp>
      <p:sp>
        <p:nvSpPr>
          <p:cNvPr id="131076" name="Rectangle 3">
            <a:extLst>
              <a:ext uri="{FF2B5EF4-FFF2-40B4-BE49-F238E27FC236}">
                <a16:creationId xmlns:a16="http://schemas.microsoft.com/office/drawing/2014/main" id="{539C04D2-E713-F6AC-FDB2-24E664DFAB55}"/>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for example a gas heated in a rigid container: the pressure and temperature of the gas will increase, but the volume will remain the same.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7A9940D-3876-F403-35DB-CB81EED7BA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A4C8505D-4050-43F3-B4F6-B6C74EEC5A88}" type="slidenum">
              <a:rPr lang="en-US" altLang="en-US" smtClean="0">
                <a:latin typeface="Calibri" panose="020F0502020204030204" pitchFamily="34" charset="0"/>
              </a:rPr>
              <a:pPr/>
              <a:t>55</a:t>
            </a:fld>
            <a:endParaRPr lang="en-US" altLang="en-US">
              <a:latin typeface="Calibri" panose="020F0502020204030204" pitchFamily="34" charset="0"/>
            </a:endParaRPr>
          </a:p>
        </p:txBody>
      </p:sp>
      <p:sp>
        <p:nvSpPr>
          <p:cNvPr id="133123" name="Rectangle 2">
            <a:extLst>
              <a:ext uri="{FF2B5EF4-FFF2-40B4-BE49-F238E27FC236}">
                <a16:creationId xmlns:a16="http://schemas.microsoft.com/office/drawing/2014/main" id="{DCD6FC33-495F-0533-D97A-19FCA786ECB9}"/>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BC194CE2-E503-8902-8F86-AB27AC2EC47C}"/>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0610F90D-0BC2-3FAA-CF81-F928A360EF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FA1D769-E6E8-4825-916B-CDCCC9B0DA98}" type="slidenum">
              <a:rPr lang="en-US" altLang="en-US" smtClean="0">
                <a:latin typeface="Calibri" panose="020F0502020204030204" pitchFamily="34" charset="0"/>
              </a:rPr>
              <a:pPr/>
              <a:t>56</a:t>
            </a:fld>
            <a:endParaRPr lang="en-US" altLang="en-US">
              <a:latin typeface="Calibri" panose="020F0502020204030204" pitchFamily="34" charset="0"/>
            </a:endParaRPr>
          </a:p>
        </p:txBody>
      </p:sp>
      <p:sp>
        <p:nvSpPr>
          <p:cNvPr id="135171" name="Rectangle 2">
            <a:extLst>
              <a:ext uri="{FF2B5EF4-FFF2-40B4-BE49-F238E27FC236}">
                <a16:creationId xmlns:a16="http://schemas.microsoft.com/office/drawing/2014/main" id="{AFFD65BD-446C-41F8-5C4F-364CBE89E6E7}"/>
              </a:ext>
            </a:extLst>
          </p:cNvPr>
          <p:cNvSpPr>
            <a:spLocks noRot="1" noChangeArrowheads="1" noTextEdit="1"/>
          </p:cNvSpPr>
          <p:nvPr>
            <p:ph type="sldImg"/>
          </p:nvPr>
        </p:nvSpPr>
        <p:spPr>
          <a:ln/>
        </p:spPr>
      </p:sp>
      <p:sp>
        <p:nvSpPr>
          <p:cNvPr id="135172" name="Rectangle 3">
            <a:extLst>
              <a:ext uri="{FF2B5EF4-FFF2-40B4-BE49-F238E27FC236}">
                <a16:creationId xmlns:a16="http://schemas.microsoft.com/office/drawing/2014/main" id="{D8E20CE9-73A8-5DE9-F686-350ECE3B6AA5}"/>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Because string theory potentially provides a unified description of gravity and particle physics, it is a candidate for a </a:t>
            </a:r>
            <a:r>
              <a:rPr lang="en-US" altLang="en-US">
                <a:hlinkClick r:id="rId3" tooltip="Theory of everything"/>
              </a:rPr>
              <a:t>theory of everything</a:t>
            </a:r>
            <a:r>
              <a:rPr lang="en-US" altLang="en-US"/>
              <a:t>, a self-contained </a:t>
            </a:r>
            <a:r>
              <a:rPr lang="en-US" altLang="en-US">
                <a:hlinkClick r:id="rId4" tooltip="Mathematical model"/>
              </a:rPr>
              <a:t>mathematical model</a:t>
            </a:r>
            <a:r>
              <a:rPr lang="en-US" altLang="en-US"/>
              <a:t> that describes all </a:t>
            </a:r>
            <a:r>
              <a:rPr lang="en-US" altLang="en-US">
                <a:hlinkClick r:id="rId5" tooltip="Fundamental interaction"/>
              </a:rPr>
              <a:t>fundamental forces</a:t>
            </a:r>
            <a:r>
              <a:rPr lang="en-US" altLang="en-US"/>
              <a:t> and forms of </a:t>
            </a:r>
            <a:r>
              <a:rPr lang="en-US" altLang="en-US">
                <a:hlinkClick r:id="rId6"/>
              </a:rPr>
              <a:t>matter</a:t>
            </a:r>
            <a:r>
              <a:rPr lang="en-US" altLang="en-US"/>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595D56C1-6C92-9CA1-AAE7-84D7179A8B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D25545BE-C5F0-4944-BD3B-F4DB2153A5AE}" type="slidenum">
              <a:rPr lang="en-US" altLang="en-US" smtClean="0">
                <a:latin typeface="Calibri" panose="020F0502020204030204" pitchFamily="34" charset="0"/>
              </a:rPr>
              <a:pPr/>
              <a:t>57</a:t>
            </a:fld>
            <a:endParaRPr lang="en-US" altLang="en-US">
              <a:latin typeface="Calibri" panose="020F0502020204030204" pitchFamily="34" charset="0"/>
            </a:endParaRPr>
          </a:p>
        </p:txBody>
      </p:sp>
      <p:sp>
        <p:nvSpPr>
          <p:cNvPr id="137219" name="Rectangle 2">
            <a:extLst>
              <a:ext uri="{FF2B5EF4-FFF2-40B4-BE49-F238E27FC236}">
                <a16:creationId xmlns:a16="http://schemas.microsoft.com/office/drawing/2014/main" id="{3A40EE07-1433-5E86-4FFC-861AD366BD3D}"/>
              </a:ext>
            </a:extLst>
          </p:cNvPr>
          <p:cNvSpPr>
            <a:spLocks noRot="1" noChangeArrowheads="1" noTextEdit="1"/>
          </p:cNvSpPr>
          <p:nvPr>
            <p:ph type="sldImg"/>
          </p:nvPr>
        </p:nvSpPr>
        <p:spPr>
          <a:ln/>
        </p:spPr>
      </p:sp>
      <p:sp>
        <p:nvSpPr>
          <p:cNvPr id="137220" name="Rectangle 3">
            <a:extLst>
              <a:ext uri="{FF2B5EF4-FFF2-40B4-BE49-F238E27FC236}">
                <a16:creationId xmlns:a16="http://schemas.microsoft.com/office/drawing/2014/main" id="{6CB2424F-09BF-B149-AF05-52CBC801982A}"/>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794E057D-2E20-349C-049F-3CFC6DFBAE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DC97373-18BC-434B-BD8D-F1C7EBA55307}" type="slidenum">
              <a:rPr lang="en-US" altLang="en-US" smtClean="0">
                <a:latin typeface="Calibri" panose="020F0502020204030204" pitchFamily="34" charset="0"/>
              </a:rPr>
              <a:pPr/>
              <a:t>58</a:t>
            </a:fld>
            <a:endParaRPr lang="en-US" altLang="en-US">
              <a:latin typeface="Calibri" panose="020F0502020204030204" pitchFamily="34" charset="0"/>
            </a:endParaRPr>
          </a:p>
        </p:txBody>
      </p:sp>
      <p:sp>
        <p:nvSpPr>
          <p:cNvPr id="139267" name="Rectangle 2">
            <a:extLst>
              <a:ext uri="{FF2B5EF4-FFF2-40B4-BE49-F238E27FC236}">
                <a16:creationId xmlns:a16="http://schemas.microsoft.com/office/drawing/2014/main" id="{4F1136F6-F4BB-1C72-FBE0-63DE32F430AE}"/>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BC5290E0-8D9A-CAAB-8D10-722CC8405C5A}"/>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This is particularly common as an </a:t>
            </a:r>
            <a:r>
              <a:rPr lang="en-US" altLang="en-US">
                <a:hlinkClick r:id="rId3" tooltip="Optical phenomenon"/>
              </a:rPr>
              <a:t>optical phenomenon</a:t>
            </a:r>
            <a:r>
              <a:rPr lang="en-US" altLang="en-US"/>
              <a:t>, where light waves are involved, but it occurs with many types of waves, such as </a:t>
            </a:r>
            <a:r>
              <a:rPr lang="en-US" altLang="en-US">
                <a:hlinkClick r:id="rId4" tooltip="Electromagnetic waves"/>
              </a:rPr>
              <a:t>electromagnetic waves</a:t>
            </a:r>
            <a:r>
              <a:rPr lang="en-US" altLang="en-US"/>
              <a:t> in general or </a:t>
            </a:r>
            <a:r>
              <a:rPr lang="en-US" altLang="en-US">
                <a:hlinkClick r:id="rId5" tooltip="Sound waves"/>
              </a:rPr>
              <a:t>sound waves</a:t>
            </a: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A5057E9-B5C9-093C-25F9-5019E9D6E4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2F861615-0E12-4567-8A60-D027FA99101C}"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
        <p:nvSpPr>
          <p:cNvPr id="141315" name="Rectangle 2">
            <a:extLst>
              <a:ext uri="{FF2B5EF4-FFF2-40B4-BE49-F238E27FC236}">
                <a16:creationId xmlns:a16="http://schemas.microsoft.com/office/drawing/2014/main" id="{50E3D4DE-3F84-EBA2-F518-26AEAC1B2F00}"/>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099A693D-CA74-707B-F805-7C83D05CEDD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12A3D11-1046-BAE0-0C36-0B14A908FB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26A52BA-76B4-4AF7-A33E-B900D5C7B17F}"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
        <p:nvSpPr>
          <p:cNvPr id="32771" name="Rectangle 2">
            <a:extLst>
              <a:ext uri="{FF2B5EF4-FFF2-40B4-BE49-F238E27FC236}">
                <a16:creationId xmlns:a16="http://schemas.microsoft.com/office/drawing/2014/main" id="{4A20C032-B593-D18F-F139-B28492CBF5BC}"/>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99506CD4-3F06-A2D7-2C40-F4FD0AAB61BC}"/>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As of March 2018, LIGO has made six </a:t>
            </a:r>
            <a:r>
              <a:rPr lang="en-US" altLang="en-US">
                <a:hlinkClick r:id="rId3" tooltip="List of gravitational wave observations"/>
              </a:rPr>
              <a:t>detections</a:t>
            </a:r>
            <a:r>
              <a:rPr lang="en-US" altLang="en-US"/>
              <a:t> of gravitational waves, of which the first five were colliding black-hole pairs. The </a:t>
            </a:r>
            <a:r>
              <a:rPr lang="en-US" altLang="en-US">
                <a:hlinkClick r:id="rId4" tooltip="GW170817"/>
              </a:rPr>
              <a:t>sixth detected event</a:t>
            </a:r>
            <a:r>
              <a:rPr lang="en-US" altLang="en-US"/>
              <a:t>, on August 17, 2017, was the first detection of a collision of two neutron stars, which simultaneously produced optical signals detectable by conventional telescopes.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108CAC6-AB32-8CE2-3A68-72F1C6C440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D617761-DFC3-43AC-AC75-E597BD2D9BD4}" type="slidenum">
              <a:rPr lang="en-US" altLang="en-US" smtClean="0">
                <a:latin typeface="Calibri" panose="020F0502020204030204" pitchFamily="34" charset="0"/>
              </a:rPr>
              <a:pPr/>
              <a:t>60</a:t>
            </a:fld>
            <a:endParaRPr lang="en-US" altLang="en-US">
              <a:latin typeface="Calibri" panose="020F0502020204030204" pitchFamily="34" charset="0"/>
            </a:endParaRPr>
          </a:p>
        </p:txBody>
      </p:sp>
      <p:sp>
        <p:nvSpPr>
          <p:cNvPr id="143363" name="Rectangle 2">
            <a:extLst>
              <a:ext uri="{FF2B5EF4-FFF2-40B4-BE49-F238E27FC236}">
                <a16:creationId xmlns:a16="http://schemas.microsoft.com/office/drawing/2014/main" id="{1BEAE121-FF58-4673-7645-20626ECEF97C}"/>
              </a:ext>
            </a:extLst>
          </p:cNvPr>
          <p:cNvSpPr>
            <a:spLocks noRot="1" noChangeArrowheads="1" noTextEdit="1"/>
          </p:cNvSpPr>
          <p:nvPr>
            <p:ph type="sldImg"/>
          </p:nvPr>
        </p:nvSpPr>
        <p:spPr>
          <a:ln/>
        </p:spPr>
      </p:sp>
      <p:sp>
        <p:nvSpPr>
          <p:cNvPr id="143364" name="Rectangle 3">
            <a:extLst>
              <a:ext uri="{FF2B5EF4-FFF2-40B4-BE49-F238E27FC236}">
                <a16:creationId xmlns:a16="http://schemas.microsoft.com/office/drawing/2014/main" id="{12D1FC7A-3233-EFBC-55E0-2F06331E629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Bouchet was also among the first 20 Americans (of any race) to receive a Ph.D. in physics and was the sixth to earn a Ph.D. in physics from </a:t>
            </a:r>
            <a:r>
              <a:rPr lang="en-US" altLang="en-US">
                <a:hlinkClick r:id="rId3" tooltip="Yale"/>
              </a:rPr>
              <a:t>Yale</a:t>
            </a:r>
            <a:r>
              <a:rPr lang="en-US" altLang="en-US"/>
              <a:t>.</a:t>
            </a:r>
          </a:p>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89796ACB-98B3-B244-2413-FDFD3DDC98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8560BD56-BF3D-460A-8CF0-229664FCA324}" type="slidenum">
              <a:rPr lang="en-US" altLang="en-US" smtClean="0">
                <a:latin typeface="Calibri" panose="020F0502020204030204" pitchFamily="34" charset="0"/>
              </a:rPr>
              <a:pPr/>
              <a:t>61</a:t>
            </a:fld>
            <a:endParaRPr lang="en-US" altLang="en-US">
              <a:latin typeface="Calibri" panose="020F0502020204030204" pitchFamily="34" charset="0"/>
            </a:endParaRPr>
          </a:p>
        </p:txBody>
      </p:sp>
      <p:sp>
        <p:nvSpPr>
          <p:cNvPr id="145411" name="Rectangle 2">
            <a:extLst>
              <a:ext uri="{FF2B5EF4-FFF2-40B4-BE49-F238E27FC236}">
                <a16:creationId xmlns:a16="http://schemas.microsoft.com/office/drawing/2014/main" id="{8A3F8070-07C9-8E71-EC53-5838276E5F34}"/>
              </a:ext>
            </a:extLst>
          </p:cNvPr>
          <p:cNvSpPr>
            <a:spLocks noRot="1" noChangeArrowheads="1" noTextEdit="1"/>
          </p:cNvSpPr>
          <p:nvPr>
            <p:ph type="sldImg"/>
          </p:nvPr>
        </p:nvSpPr>
        <p:spPr>
          <a:ln/>
        </p:spPr>
      </p:sp>
      <p:sp>
        <p:nvSpPr>
          <p:cNvPr id="145412" name="Rectangle 3">
            <a:extLst>
              <a:ext uri="{FF2B5EF4-FFF2-40B4-BE49-F238E27FC236}">
                <a16:creationId xmlns:a16="http://schemas.microsoft.com/office/drawing/2014/main" id="{7B410F9B-4C5F-9CBB-2856-8265CE960798}"/>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B6D354CA-7368-BD40-4681-59CDC1B2CE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F2E0DF4D-E2B1-48A9-8B57-41138CD464E4}" type="slidenum">
              <a:rPr lang="en-US" altLang="en-US" smtClean="0">
                <a:latin typeface="Calibri" panose="020F0502020204030204" pitchFamily="34" charset="0"/>
              </a:rPr>
              <a:pPr/>
              <a:t>62</a:t>
            </a:fld>
            <a:endParaRPr lang="en-US" altLang="en-US">
              <a:latin typeface="Calibri" panose="020F0502020204030204" pitchFamily="34" charset="0"/>
            </a:endParaRPr>
          </a:p>
        </p:txBody>
      </p:sp>
      <p:sp>
        <p:nvSpPr>
          <p:cNvPr id="147459" name="Rectangle 2">
            <a:extLst>
              <a:ext uri="{FF2B5EF4-FFF2-40B4-BE49-F238E27FC236}">
                <a16:creationId xmlns:a16="http://schemas.microsoft.com/office/drawing/2014/main" id="{4DFF6CF4-5CC1-768B-3FE1-CAEEFEFC981C}"/>
              </a:ext>
            </a:extLst>
          </p:cNvPr>
          <p:cNvSpPr>
            <a:spLocks noRot="1" noChangeArrowheads="1" noTextEdit="1"/>
          </p:cNvSpPr>
          <p:nvPr>
            <p:ph type="sldImg"/>
          </p:nvPr>
        </p:nvSpPr>
        <p:spPr>
          <a:ln/>
        </p:spPr>
      </p:sp>
      <p:sp>
        <p:nvSpPr>
          <p:cNvPr id="147460" name="Rectangle 3">
            <a:extLst>
              <a:ext uri="{FF2B5EF4-FFF2-40B4-BE49-F238E27FC236}">
                <a16:creationId xmlns:a16="http://schemas.microsoft.com/office/drawing/2014/main" id="{4DF6E5EB-434D-F20A-89BE-5081F54CAB1B}"/>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amount of coherence can readily be measured by the </a:t>
            </a:r>
            <a:r>
              <a:rPr lang="en-US" altLang="en-US" u="sng">
                <a:hlinkClick r:id="rId3"/>
              </a:rPr>
              <a:t>interference visibility</a:t>
            </a:r>
            <a:r>
              <a:rPr lang="en-US" altLang="en-US"/>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DACCBE93-174D-5BDB-3EAC-C3DA147FCB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A0098F17-45B8-4A97-9E49-E88C95B13EF4}" type="slidenum">
              <a:rPr lang="en-US" altLang="en-US" smtClean="0">
                <a:latin typeface="Calibri" panose="020F0502020204030204" pitchFamily="34" charset="0"/>
              </a:rPr>
              <a:pPr/>
              <a:t>63</a:t>
            </a:fld>
            <a:endParaRPr lang="en-US" altLang="en-US">
              <a:latin typeface="Calibri" panose="020F0502020204030204" pitchFamily="34" charset="0"/>
            </a:endParaRPr>
          </a:p>
        </p:txBody>
      </p:sp>
      <p:sp>
        <p:nvSpPr>
          <p:cNvPr id="149507" name="Rectangle 2">
            <a:extLst>
              <a:ext uri="{FF2B5EF4-FFF2-40B4-BE49-F238E27FC236}">
                <a16:creationId xmlns:a16="http://schemas.microsoft.com/office/drawing/2014/main" id="{D3605548-3DEC-10DE-4583-D5309A7E027A}"/>
              </a:ext>
            </a:extLst>
          </p:cNvPr>
          <p:cNvSpPr>
            <a:spLocks noRot="1" noChangeArrowheads="1" noTextEdit="1"/>
          </p:cNvSpPr>
          <p:nvPr>
            <p:ph type="sldImg"/>
          </p:nvPr>
        </p:nvSpPr>
        <p:spPr>
          <a:ln/>
        </p:spPr>
      </p:sp>
      <p:sp>
        <p:nvSpPr>
          <p:cNvPr id="149508" name="Rectangle 3">
            <a:extLst>
              <a:ext uri="{FF2B5EF4-FFF2-40B4-BE49-F238E27FC236}">
                <a16:creationId xmlns:a16="http://schemas.microsoft.com/office/drawing/2014/main" id="{D2A0C9CA-A859-CCAF-9F31-2F54123B4D6E}"/>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7F442D6C-DDEC-D38B-5EC6-868D6B3D86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A52C5F0D-5CBB-42FC-986B-5253168A8BD3}" type="slidenum">
              <a:rPr lang="en-US" altLang="en-US" smtClean="0">
                <a:latin typeface="Calibri" panose="020F0502020204030204" pitchFamily="34" charset="0"/>
              </a:rPr>
              <a:pPr/>
              <a:t>64</a:t>
            </a:fld>
            <a:endParaRPr lang="en-US" altLang="en-US">
              <a:latin typeface="Calibri" panose="020F0502020204030204" pitchFamily="34" charset="0"/>
            </a:endParaRPr>
          </a:p>
        </p:txBody>
      </p:sp>
      <p:sp>
        <p:nvSpPr>
          <p:cNvPr id="151555" name="Rectangle 2">
            <a:extLst>
              <a:ext uri="{FF2B5EF4-FFF2-40B4-BE49-F238E27FC236}">
                <a16:creationId xmlns:a16="http://schemas.microsoft.com/office/drawing/2014/main" id="{4B0B07C6-C573-218C-7551-D25FE3636043}"/>
              </a:ext>
            </a:extLst>
          </p:cNvPr>
          <p:cNvSpPr>
            <a:spLocks noRot="1" noChangeArrowheads="1" noTextEdit="1"/>
          </p:cNvSpPr>
          <p:nvPr>
            <p:ph type="sldImg"/>
          </p:nvPr>
        </p:nvSpPr>
        <p:spPr>
          <a:ln/>
        </p:spPr>
      </p:sp>
      <p:sp>
        <p:nvSpPr>
          <p:cNvPr id="151556" name="Rectangle 3">
            <a:extLst>
              <a:ext uri="{FF2B5EF4-FFF2-40B4-BE49-F238E27FC236}">
                <a16:creationId xmlns:a16="http://schemas.microsoft.com/office/drawing/2014/main" id="{33D19133-09E2-443A-156F-EB1D592B9E63}"/>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9403A1A2-D7EE-0644-181E-DFB412F217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EA2CEFF-45B2-48C8-AD4A-1C4883A09648}" type="slidenum">
              <a:rPr lang="en-US" altLang="en-US" smtClean="0">
                <a:latin typeface="Calibri" panose="020F0502020204030204" pitchFamily="34" charset="0"/>
              </a:rPr>
              <a:pPr/>
              <a:t>65</a:t>
            </a:fld>
            <a:endParaRPr lang="en-US" altLang="en-US">
              <a:latin typeface="Calibri" panose="020F0502020204030204" pitchFamily="34" charset="0"/>
            </a:endParaRPr>
          </a:p>
        </p:txBody>
      </p:sp>
      <p:sp>
        <p:nvSpPr>
          <p:cNvPr id="153603" name="Rectangle 2">
            <a:extLst>
              <a:ext uri="{FF2B5EF4-FFF2-40B4-BE49-F238E27FC236}">
                <a16:creationId xmlns:a16="http://schemas.microsoft.com/office/drawing/2014/main" id="{47D9A3B2-A3ED-A884-0988-EA725F74CC01}"/>
              </a:ext>
            </a:extLst>
          </p:cNvPr>
          <p:cNvSpPr>
            <a:spLocks noRot="1" noChangeArrowheads="1" noTextEdit="1"/>
          </p:cNvSpPr>
          <p:nvPr>
            <p:ph type="sldImg"/>
          </p:nvPr>
        </p:nvSpPr>
        <p:spPr>
          <a:ln/>
        </p:spPr>
      </p:sp>
      <p:sp>
        <p:nvSpPr>
          <p:cNvPr id="153604" name="Rectangle 3">
            <a:extLst>
              <a:ext uri="{FF2B5EF4-FFF2-40B4-BE49-F238E27FC236}">
                <a16:creationId xmlns:a16="http://schemas.microsoft.com/office/drawing/2014/main" id="{C8B3C650-8FFA-3629-500C-0EB2B08FF3FA}"/>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amount of coherence can readily be measured by the </a:t>
            </a:r>
            <a:r>
              <a:rPr lang="en-US" altLang="en-US" u="sng">
                <a:hlinkClick r:id="rId3"/>
              </a:rPr>
              <a:t>interference visibility</a:t>
            </a:r>
            <a:r>
              <a:rPr lang="en-US" altLang="en-US"/>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347083EF-1E67-EB20-484C-B76236B65B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C08F1796-7BA9-46D5-8EF1-E3DD6E37F011}" type="slidenum">
              <a:rPr lang="en-US" altLang="en-US" smtClean="0">
                <a:latin typeface="Calibri" panose="020F0502020204030204" pitchFamily="34" charset="0"/>
              </a:rPr>
              <a:pPr/>
              <a:t>66</a:t>
            </a:fld>
            <a:endParaRPr lang="en-US" altLang="en-US">
              <a:latin typeface="Calibri" panose="020F0502020204030204" pitchFamily="34" charset="0"/>
            </a:endParaRPr>
          </a:p>
        </p:txBody>
      </p:sp>
      <p:sp>
        <p:nvSpPr>
          <p:cNvPr id="155651" name="Rectangle 2">
            <a:extLst>
              <a:ext uri="{FF2B5EF4-FFF2-40B4-BE49-F238E27FC236}">
                <a16:creationId xmlns:a16="http://schemas.microsoft.com/office/drawing/2014/main" id="{AC3768D5-2469-BF30-EF04-055ADEDF7775}"/>
              </a:ext>
            </a:extLst>
          </p:cNvPr>
          <p:cNvSpPr>
            <a:spLocks noRot="1" noChangeArrowheads="1" noTextEdit="1"/>
          </p:cNvSpPr>
          <p:nvPr>
            <p:ph type="sldImg"/>
          </p:nvPr>
        </p:nvSpPr>
        <p:spPr>
          <a:ln/>
        </p:spPr>
      </p:sp>
      <p:sp>
        <p:nvSpPr>
          <p:cNvPr id="155652" name="Rectangle 3">
            <a:extLst>
              <a:ext uri="{FF2B5EF4-FFF2-40B4-BE49-F238E27FC236}">
                <a16:creationId xmlns:a16="http://schemas.microsoft.com/office/drawing/2014/main" id="{D5DAABEA-C712-2B32-E966-DE59DFF4FCE4}"/>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A094750-1A3A-2FF5-A696-8C22A351F0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F182A541-1615-4985-84E4-E6F85B2717BF}"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
        <p:nvSpPr>
          <p:cNvPr id="34819" name="Rectangle 2">
            <a:extLst>
              <a:ext uri="{FF2B5EF4-FFF2-40B4-BE49-F238E27FC236}">
                <a16:creationId xmlns:a16="http://schemas.microsoft.com/office/drawing/2014/main" id="{E1926123-14CF-B563-7813-C97B613D5DF8}"/>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62E871B1-E247-1FE1-968A-1A46A8D15580}"/>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5040570-4976-155C-5FA9-C37EF36E8E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A560410-60B0-4FEA-A831-75FCCB6FA63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
        <p:nvSpPr>
          <p:cNvPr id="36867" name="Rectangle 2">
            <a:extLst>
              <a:ext uri="{FF2B5EF4-FFF2-40B4-BE49-F238E27FC236}">
                <a16:creationId xmlns:a16="http://schemas.microsoft.com/office/drawing/2014/main" id="{1B112767-536F-8AC5-DA7D-1B0DA2365C08}"/>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E7E92C6B-1CDF-7E86-FFEC-713A3A14F722}"/>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SONAR: a system for the detection of objects under water and for measuring the water's depth by emitting sound pulses and detecting or measuring their return after being reflected.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2F691F2-04A2-F92C-7B69-9A46319699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D77523C4-5B55-43BD-958C-B591F08180F9}"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
        <p:nvSpPr>
          <p:cNvPr id="38915" name="Rectangle 2">
            <a:extLst>
              <a:ext uri="{FF2B5EF4-FFF2-40B4-BE49-F238E27FC236}">
                <a16:creationId xmlns:a16="http://schemas.microsoft.com/office/drawing/2014/main" id="{F316A47E-19F5-A11D-7659-08F1C8360C75}"/>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25117C4C-2D96-8E15-5135-DE38C760A35E}"/>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6E4DF755-BA7E-3010-7B04-3B692465D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F67B7AF-CDFB-6A2B-4404-8E441DB99D35}"/>
              </a:ext>
            </a:extLst>
          </p:cNvPr>
          <p:cNvSpPr>
            <a:spLocks noGrp="1"/>
          </p:cNvSpPr>
          <p:nvPr>
            <p:ph type="dt" sz="half" idx="10"/>
          </p:nvPr>
        </p:nvSpPr>
        <p:spPr>
          <a:xfrm>
            <a:off x="5932488" y="4324350"/>
            <a:ext cx="2297112" cy="365125"/>
          </a:xfr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CB9AD7C-D7A7-0941-9BDB-B791983AD26B}"/>
              </a:ext>
            </a:extLst>
          </p:cNvPr>
          <p:cNvSpPr>
            <a:spLocks noGrp="1"/>
          </p:cNvSpPr>
          <p:nvPr>
            <p:ph type="ftr" sz="quarter" idx="11"/>
          </p:nvPr>
        </p:nvSpPr>
        <p:spPr>
          <a:xfrm>
            <a:off x="914400" y="4324350"/>
            <a:ext cx="4879975" cy="365125"/>
          </a:xfr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D299DCD-AD2B-AF65-771D-CDF0F14E22DF}"/>
              </a:ext>
            </a:extLst>
          </p:cNvPr>
          <p:cNvSpPr>
            <a:spLocks noGrp="1"/>
          </p:cNvSpPr>
          <p:nvPr>
            <p:ph type="sldNum" sz="quarter" idx="12"/>
          </p:nvPr>
        </p:nvSpPr>
        <p:spPr>
          <a:xfrm>
            <a:off x="6057900" y="1430338"/>
            <a:ext cx="2171700" cy="365125"/>
          </a:xfrm>
        </p:spPr>
        <p:txBody>
          <a:bodyPr/>
          <a:lstStyle>
            <a:lvl1pPr>
              <a:defRPr/>
            </a:lvl1pPr>
          </a:lstStyle>
          <a:p>
            <a:pPr>
              <a:defRPr/>
            </a:pPr>
            <a:fld id="{C53364E3-E83D-45F0-BF9A-3F8949CFAE03}" type="slidenum">
              <a:rPr lang="en-US" altLang="en-US"/>
              <a:pPr>
                <a:defRPr/>
              </a:pPr>
              <a:t>‹#›</a:t>
            </a:fld>
            <a:endParaRPr lang="en-US" altLang="en-US"/>
          </a:p>
        </p:txBody>
      </p:sp>
    </p:spTree>
    <p:extLst>
      <p:ext uri="{BB962C8B-B14F-4D97-AF65-F5344CB8AC3E}">
        <p14:creationId xmlns:p14="http://schemas.microsoft.com/office/powerpoint/2010/main" val="157845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C3F4C-597D-3AA2-554C-49E6B87647D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ECD0CB6-C9B7-792F-F9B9-E2849DE9701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3E096E4-5C48-3F1D-F2A9-E4C087EA473D}"/>
              </a:ext>
            </a:extLst>
          </p:cNvPr>
          <p:cNvSpPr>
            <a:spLocks noGrp="1"/>
          </p:cNvSpPr>
          <p:nvPr>
            <p:ph type="sldNum" sz="quarter" idx="12"/>
          </p:nvPr>
        </p:nvSpPr>
        <p:spPr/>
        <p:txBody>
          <a:bodyPr/>
          <a:lstStyle>
            <a:lvl1pPr>
              <a:defRPr/>
            </a:lvl1pPr>
          </a:lstStyle>
          <a:p>
            <a:pPr>
              <a:defRPr/>
            </a:pPr>
            <a:fld id="{F0B603B8-FB5C-44F7-9859-BE2D6EF4A24F}" type="slidenum">
              <a:rPr lang="en-US" altLang="en-US"/>
              <a:pPr>
                <a:defRPr/>
              </a:pPr>
              <a:t>‹#›</a:t>
            </a:fld>
            <a:endParaRPr lang="en-US" altLang="en-US"/>
          </a:p>
        </p:txBody>
      </p:sp>
    </p:spTree>
    <p:extLst>
      <p:ext uri="{BB962C8B-B14F-4D97-AF65-F5344CB8AC3E}">
        <p14:creationId xmlns:p14="http://schemas.microsoft.com/office/powerpoint/2010/main" val="251745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E2DE8724-3EBD-7630-7A5A-45C20ACC4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CE5E2EFC-6273-E9BA-96CF-A9BA7F2D60FB}"/>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ltLang="en-US"/>
          </a:p>
        </p:txBody>
      </p:sp>
      <p:sp>
        <p:nvSpPr>
          <p:cNvPr id="7" name="Footer Placeholder 5">
            <a:extLst>
              <a:ext uri="{FF2B5EF4-FFF2-40B4-BE49-F238E27FC236}">
                <a16:creationId xmlns:a16="http://schemas.microsoft.com/office/drawing/2014/main" id="{80DB7700-E2BC-CA56-20AE-870C6BF816B1}"/>
              </a:ext>
            </a:extLst>
          </p:cNvPr>
          <p:cNvSpPr>
            <a:spLocks noGrp="1"/>
          </p:cNvSpPr>
          <p:nvPr>
            <p:ph type="ftr" sz="quarter" idx="11"/>
          </p:nvPr>
        </p:nvSpPr>
        <p:spPr>
          <a:xfrm>
            <a:off x="593725" y="381000"/>
            <a:ext cx="4830763" cy="365125"/>
          </a:xfrm>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BD06E981-0B7B-966C-B4BE-970D6478EFDB}"/>
              </a:ext>
            </a:extLst>
          </p:cNvPr>
          <p:cNvSpPr>
            <a:spLocks noGrp="1"/>
          </p:cNvSpPr>
          <p:nvPr>
            <p:ph type="sldNum" sz="quarter" idx="12"/>
          </p:nvPr>
        </p:nvSpPr>
        <p:spPr>
          <a:xfrm>
            <a:off x="7881938" y="381000"/>
            <a:ext cx="668337" cy="365125"/>
          </a:xfrm>
        </p:spPr>
        <p:txBody>
          <a:bodyPr/>
          <a:lstStyle>
            <a:lvl1pPr>
              <a:defRPr/>
            </a:lvl1pPr>
          </a:lstStyle>
          <a:p>
            <a:pPr>
              <a:defRPr/>
            </a:pPr>
            <a:fld id="{DE66A209-C0AC-4C64-B84E-2F2022DE910E}" type="slidenum">
              <a:rPr lang="en-US" altLang="en-US"/>
              <a:pPr>
                <a:defRPr/>
              </a:pPr>
              <a:t>‹#›</a:t>
            </a:fld>
            <a:endParaRPr lang="en-US" altLang="en-US"/>
          </a:p>
        </p:txBody>
      </p:sp>
    </p:spTree>
    <p:extLst>
      <p:ext uri="{BB962C8B-B14F-4D97-AF65-F5344CB8AC3E}">
        <p14:creationId xmlns:p14="http://schemas.microsoft.com/office/powerpoint/2010/main" val="309707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6507281D-0CB2-2CEA-4A20-D0A50E5C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5C84E00-D6FF-3175-79C5-23470A05275E}"/>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C3100D04-D01E-4C52-651F-39F2873A48D4}"/>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1BD70626-D45E-13D7-787E-CA42FA86DBCB}"/>
              </a:ext>
            </a:extLst>
          </p:cNvPr>
          <p:cNvSpPr>
            <a:spLocks noGrp="1"/>
          </p:cNvSpPr>
          <p:nvPr>
            <p:ph type="dt" sz="half" idx="14"/>
          </p:nvPr>
        </p:nvSpPr>
        <p:spPr>
          <a:xfrm>
            <a:off x="5562600" y="381000"/>
            <a:ext cx="2182813" cy="365125"/>
          </a:xfrm>
        </p:spPr>
        <p:txBody>
          <a:bodyPr/>
          <a:lstStyle>
            <a:lvl1pPr algn="r">
              <a:defRPr/>
            </a:lvl1pPr>
          </a:lstStyle>
          <a:p>
            <a:pPr>
              <a:defRPr/>
            </a:pPr>
            <a:endParaRPr lang="en-US" altLang="en-US"/>
          </a:p>
        </p:txBody>
      </p:sp>
      <p:sp>
        <p:nvSpPr>
          <p:cNvPr id="9" name="Footer Placeholder 5">
            <a:extLst>
              <a:ext uri="{FF2B5EF4-FFF2-40B4-BE49-F238E27FC236}">
                <a16:creationId xmlns:a16="http://schemas.microsoft.com/office/drawing/2014/main" id="{A71A08D6-8411-79B0-2EFB-2F652C8EAC87}"/>
              </a:ext>
            </a:extLst>
          </p:cNvPr>
          <p:cNvSpPr>
            <a:spLocks noGrp="1"/>
          </p:cNvSpPr>
          <p:nvPr>
            <p:ph type="ftr" sz="quarter" idx="15"/>
          </p:nvPr>
        </p:nvSpPr>
        <p:spPr>
          <a:xfrm>
            <a:off x="593725" y="379413"/>
            <a:ext cx="4830763" cy="365125"/>
          </a:xfrm>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E6ED058B-B56F-5490-F4AF-8FC12596B8DE}"/>
              </a:ext>
            </a:extLst>
          </p:cNvPr>
          <p:cNvSpPr>
            <a:spLocks noGrp="1"/>
          </p:cNvSpPr>
          <p:nvPr>
            <p:ph type="sldNum" sz="quarter" idx="16"/>
          </p:nvPr>
        </p:nvSpPr>
        <p:spPr>
          <a:xfrm>
            <a:off x="7881938" y="381000"/>
            <a:ext cx="668337" cy="365125"/>
          </a:xfrm>
        </p:spPr>
        <p:txBody>
          <a:bodyPr/>
          <a:lstStyle>
            <a:lvl1pPr>
              <a:defRPr/>
            </a:lvl1pPr>
          </a:lstStyle>
          <a:p>
            <a:pPr>
              <a:defRPr/>
            </a:pPr>
            <a:fld id="{BB2FB9C0-9732-4DCA-888A-B8CB17D08FFE}" type="slidenum">
              <a:rPr lang="en-US" altLang="en-US"/>
              <a:pPr>
                <a:defRPr/>
              </a:pPr>
              <a:t>‹#›</a:t>
            </a:fld>
            <a:endParaRPr lang="en-US" altLang="en-US"/>
          </a:p>
        </p:txBody>
      </p:sp>
    </p:spTree>
    <p:extLst>
      <p:ext uri="{BB962C8B-B14F-4D97-AF65-F5344CB8AC3E}">
        <p14:creationId xmlns:p14="http://schemas.microsoft.com/office/powerpoint/2010/main" val="91449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a:extLst>
              <a:ext uri="{FF2B5EF4-FFF2-40B4-BE49-F238E27FC236}">
                <a16:creationId xmlns:a16="http://schemas.microsoft.com/office/drawing/2014/main" id="{31F7F65F-69CB-2718-0B58-49C838AC1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9B9ABA0B-F318-E78A-1F92-AB073117B196}"/>
              </a:ext>
            </a:extLst>
          </p:cNvPr>
          <p:cNvSpPr>
            <a:spLocks noGrp="1"/>
          </p:cNvSpPr>
          <p:nvPr>
            <p:ph type="dt" sz="half" idx="10"/>
          </p:nvPr>
        </p:nvSpPr>
        <p:spPr>
          <a:xfrm>
            <a:off x="5562600" y="379413"/>
            <a:ext cx="2182813" cy="365125"/>
          </a:xfrm>
        </p:spPr>
        <p:txBody>
          <a:bodyPr/>
          <a:lstStyle>
            <a:lvl1pPr algn="r">
              <a:defRPr/>
            </a:lvl1pPr>
          </a:lstStyle>
          <a:p>
            <a:pPr>
              <a:defRPr/>
            </a:pPr>
            <a:endParaRPr lang="en-US" altLang="en-US"/>
          </a:p>
        </p:txBody>
      </p:sp>
      <p:sp>
        <p:nvSpPr>
          <p:cNvPr id="7" name="Footer Placeholder 5">
            <a:extLst>
              <a:ext uri="{FF2B5EF4-FFF2-40B4-BE49-F238E27FC236}">
                <a16:creationId xmlns:a16="http://schemas.microsoft.com/office/drawing/2014/main" id="{AE64CEF6-8840-8C46-BBD5-D93D123970E2}"/>
              </a:ext>
            </a:extLst>
          </p:cNvPr>
          <p:cNvSpPr>
            <a:spLocks noGrp="1"/>
          </p:cNvSpPr>
          <p:nvPr>
            <p:ph type="ftr" sz="quarter" idx="11"/>
          </p:nvPr>
        </p:nvSpPr>
        <p:spPr>
          <a:xfrm>
            <a:off x="593725" y="379413"/>
            <a:ext cx="4830763" cy="365125"/>
          </a:xfrm>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AA2227A9-0919-22D5-AA78-21AD9AC013E4}"/>
              </a:ext>
            </a:extLst>
          </p:cNvPr>
          <p:cNvSpPr>
            <a:spLocks noGrp="1"/>
          </p:cNvSpPr>
          <p:nvPr>
            <p:ph type="sldNum" sz="quarter" idx="12"/>
          </p:nvPr>
        </p:nvSpPr>
        <p:spPr>
          <a:xfrm>
            <a:off x="7881938" y="381000"/>
            <a:ext cx="668337" cy="365125"/>
          </a:xfrm>
        </p:spPr>
        <p:txBody>
          <a:bodyPr/>
          <a:lstStyle>
            <a:lvl1pPr>
              <a:defRPr/>
            </a:lvl1pPr>
          </a:lstStyle>
          <a:p>
            <a:pPr>
              <a:defRPr/>
            </a:pPr>
            <a:fld id="{FE44DB43-3000-4636-9AE4-313F011E7B33}" type="slidenum">
              <a:rPr lang="en-US" altLang="en-US"/>
              <a:pPr>
                <a:defRPr/>
              </a:pPr>
              <a:t>‹#›</a:t>
            </a:fld>
            <a:endParaRPr lang="en-US" altLang="en-US"/>
          </a:p>
        </p:txBody>
      </p:sp>
    </p:spTree>
    <p:extLst>
      <p:ext uri="{BB962C8B-B14F-4D97-AF65-F5344CB8AC3E}">
        <p14:creationId xmlns:p14="http://schemas.microsoft.com/office/powerpoint/2010/main" val="4086221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2">
            <a:extLst>
              <a:ext uri="{FF2B5EF4-FFF2-40B4-BE49-F238E27FC236}">
                <a16:creationId xmlns:a16="http://schemas.microsoft.com/office/drawing/2014/main" id="{6C6A6E3D-9893-EDE0-43A2-5E30A789AD24}"/>
              </a:ext>
            </a:extLst>
          </p:cNvPr>
          <p:cNvSpPr>
            <a:spLocks noGrp="1"/>
          </p:cNvSpPr>
          <p:nvPr>
            <p:ph type="dt" sz="half" idx="18"/>
          </p:nvPr>
        </p:nvSpPr>
        <p:spPr/>
        <p:txBody>
          <a:bodyPr/>
          <a:lstStyle>
            <a:lvl1pPr>
              <a:defRPr/>
            </a:lvl1pPr>
          </a:lstStyle>
          <a:p>
            <a:pPr>
              <a:defRPr/>
            </a:pPr>
            <a:endParaRPr lang="en-US" altLang="en-US"/>
          </a:p>
        </p:txBody>
      </p:sp>
      <p:sp>
        <p:nvSpPr>
          <p:cNvPr id="14" name="Footer Placeholder 3">
            <a:extLst>
              <a:ext uri="{FF2B5EF4-FFF2-40B4-BE49-F238E27FC236}">
                <a16:creationId xmlns:a16="http://schemas.microsoft.com/office/drawing/2014/main" id="{463CDEA1-999A-731C-51DF-CBB6B7B19BEB}"/>
              </a:ext>
            </a:extLst>
          </p:cNvPr>
          <p:cNvSpPr>
            <a:spLocks noGrp="1"/>
          </p:cNvSpPr>
          <p:nvPr>
            <p:ph type="ftr" sz="quarter" idx="19"/>
          </p:nvPr>
        </p:nvSpPr>
        <p:spPr/>
        <p:txBody>
          <a:bodyPr/>
          <a:lstStyle>
            <a:lvl1pPr>
              <a:defRPr/>
            </a:lvl1pPr>
          </a:lstStyle>
          <a:p>
            <a:pPr>
              <a:defRPr/>
            </a:pPr>
            <a:endParaRPr lang="en-US" altLang="en-US"/>
          </a:p>
        </p:txBody>
      </p:sp>
      <p:sp>
        <p:nvSpPr>
          <p:cNvPr id="16" name="Slide Number Placeholder 4">
            <a:extLst>
              <a:ext uri="{FF2B5EF4-FFF2-40B4-BE49-F238E27FC236}">
                <a16:creationId xmlns:a16="http://schemas.microsoft.com/office/drawing/2014/main" id="{7E21D98A-B4F8-94D1-D695-3E8E4043617C}"/>
              </a:ext>
            </a:extLst>
          </p:cNvPr>
          <p:cNvSpPr>
            <a:spLocks noGrp="1"/>
          </p:cNvSpPr>
          <p:nvPr>
            <p:ph type="sldNum" sz="quarter" idx="20"/>
          </p:nvPr>
        </p:nvSpPr>
        <p:spPr/>
        <p:txBody>
          <a:bodyPr/>
          <a:lstStyle>
            <a:lvl1pPr>
              <a:defRPr/>
            </a:lvl1pPr>
          </a:lstStyle>
          <a:p>
            <a:pPr>
              <a:defRPr/>
            </a:pPr>
            <a:fld id="{55B479A5-DB2F-442A-8405-25644FA07423}" type="slidenum">
              <a:rPr lang="en-US" altLang="en-US"/>
              <a:pPr>
                <a:defRPr/>
              </a:pPr>
              <a:t>‹#›</a:t>
            </a:fld>
            <a:endParaRPr lang="en-US" altLang="en-US"/>
          </a:p>
        </p:txBody>
      </p:sp>
    </p:spTree>
    <p:extLst>
      <p:ext uri="{BB962C8B-B14F-4D97-AF65-F5344CB8AC3E}">
        <p14:creationId xmlns:p14="http://schemas.microsoft.com/office/powerpoint/2010/main" val="287142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2">
            <a:extLst>
              <a:ext uri="{FF2B5EF4-FFF2-40B4-BE49-F238E27FC236}">
                <a16:creationId xmlns:a16="http://schemas.microsoft.com/office/drawing/2014/main" id="{05CAF29D-5893-608F-AEAF-5E960DC7BCA1}"/>
              </a:ext>
            </a:extLst>
          </p:cNvPr>
          <p:cNvSpPr>
            <a:spLocks noGrp="1"/>
          </p:cNvSpPr>
          <p:nvPr>
            <p:ph type="dt" sz="half" idx="23"/>
          </p:nvPr>
        </p:nvSpPr>
        <p:spPr/>
        <p:txBody>
          <a:bodyPr/>
          <a:lstStyle>
            <a:lvl1pPr>
              <a:defRPr/>
            </a:lvl1pPr>
          </a:lstStyle>
          <a:p>
            <a:pPr>
              <a:defRPr/>
            </a:pPr>
            <a:endParaRPr lang="en-US" altLang="en-US"/>
          </a:p>
        </p:txBody>
      </p:sp>
      <p:sp>
        <p:nvSpPr>
          <p:cNvPr id="13" name="Footer Placeholder 3">
            <a:extLst>
              <a:ext uri="{FF2B5EF4-FFF2-40B4-BE49-F238E27FC236}">
                <a16:creationId xmlns:a16="http://schemas.microsoft.com/office/drawing/2014/main" id="{9820D9F8-A63C-BF25-33FD-637A63997BE4}"/>
              </a:ext>
            </a:extLst>
          </p:cNvPr>
          <p:cNvSpPr>
            <a:spLocks noGrp="1"/>
          </p:cNvSpPr>
          <p:nvPr>
            <p:ph type="ftr" sz="quarter" idx="24"/>
          </p:nvPr>
        </p:nvSpPr>
        <p:spPr/>
        <p:txBody>
          <a:bodyPr/>
          <a:lstStyle>
            <a:lvl1pPr>
              <a:defRPr/>
            </a:lvl1pPr>
          </a:lstStyle>
          <a:p>
            <a:pPr>
              <a:defRPr/>
            </a:pPr>
            <a:endParaRPr lang="en-US" altLang="en-US"/>
          </a:p>
        </p:txBody>
      </p:sp>
      <p:sp>
        <p:nvSpPr>
          <p:cNvPr id="14" name="Slide Number Placeholder 4">
            <a:extLst>
              <a:ext uri="{FF2B5EF4-FFF2-40B4-BE49-F238E27FC236}">
                <a16:creationId xmlns:a16="http://schemas.microsoft.com/office/drawing/2014/main" id="{85B01EB9-81A0-DE27-56D0-C59C47BA8719}"/>
              </a:ext>
            </a:extLst>
          </p:cNvPr>
          <p:cNvSpPr>
            <a:spLocks noGrp="1"/>
          </p:cNvSpPr>
          <p:nvPr>
            <p:ph type="sldNum" sz="quarter" idx="25"/>
          </p:nvPr>
        </p:nvSpPr>
        <p:spPr/>
        <p:txBody>
          <a:bodyPr/>
          <a:lstStyle>
            <a:lvl1pPr>
              <a:defRPr/>
            </a:lvl1pPr>
          </a:lstStyle>
          <a:p>
            <a:pPr>
              <a:defRPr/>
            </a:pPr>
            <a:fld id="{FBB8AC84-2C43-4A81-A277-335AF6B98033}" type="slidenum">
              <a:rPr lang="en-US" altLang="en-US"/>
              <a:pPr>
                <a:defRPr/>
              </a:pPr>
              <a:t>‹#›</a:t>
            </a:fld>
            <a:endParaRPr lang="en-US" altLang="en-US"/>
          </a:p>
        </p:txBody>
      </p:sp>
    </p:spTree>
    <p:extLst>
      <p:ext uri="{BB962C8B-B14F-4D97-AF65-F5344CB8AC3E}">
        <p14:creationId xmlns:p14="http://schemas.microsoft.com/office/powerpoint/2010/main" val="22698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114D36-E94E-22D5-5595-03D9F612E15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8A61908-37EB-2BBC-DF74-2901285B5C7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A8DE515-9420-35D3-E1AC-6EDBA382EFC3}"/>
              </a:ext>
            </a:extLst>
          </p:cNvPr>
          <p:cNvSpPr>
            <a:spLocks noGrp="1"/>
          </p:cNvSpPr>
          <p:nvPr>
            <p:ph type="sldNum" sz="quarter" idx="12"/>
          </p:nvPr>
        </p:nvSpPr>
        <p:spPr/>
        <p:txBody>
          <a:bodyPr/>
          <a:lstStyle>
            <a:lvl1pPr>
              <a:defRPr/>
            </a:lvl1pPr>
          </a:lstStyle>
          <a:p>
            <a:pPr>
              <a:defRPr/>
            </a:pPr>
            <a:fld id="{7521343B-9405-47B4-8E59-85773FF6C599}" type="slidenum">
              <a:rPr lang="en-US" altLang="en-US"/>
              <a:pPr>
                <a:defRPr/>
              </a:pPr>
              <a:t>‹#›</a:t>
            </a:fld>
            <a:endParaRPr lang="en-US" altLang="en-US"/>
          </a:p>
        </p:txBody>
      </p:sp>
    </p:spTree>
    <p:extLst>
      <p:ext uri="{BB962C8B-B14F-4D97-AF65-F5344CB8AC3E}">
        <p14:creationId xmlns:p14="http://schemas.microsoft.com/office/powerpoint/2010/main" val="972399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D0472FF9-74B0-6823-C0C0-BB91979CC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25EEB7A-2DC7-A7E9-F46F-1E51B94FD0DD}"/>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ltLang="en-US"/>
          </a:p>
        </p:txBody>
      </p:sp>
      <p:sp>
        <p:nvSpPr>
          <p:cNvPr id="6" name="Footer Placeholder 4">
            <a:extLst>
              <a:ext uri="{FF2B5EF4-FFF2-40B4-BE49-F238E27FC236}">
                <a16:creationId xmlns:a16="http://schemas.microsoft.com/office/drawing/2014/main" id="{530B4C44-082B-5A61-FC58-C8403D1416E6}"/>
              </a:ext>
            </a:extLst>
          </p:cNvPr>
          <p:cNvSpPr>
            <a:spLocks noGrp="1"/>
          </p:cNvSpPr>
          <p:nvPr>
            <p:ph type="ftr" sz="quarter" idx="11"/>
          </p:nvPr>
        </p:nvSpPr>
        <p:spPr>
          <a:xfrm>
            <a:off x="593725" y="381000"/>
            <a:ext cx="4830763" cy="365125"/>
          </a:xfr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8B761FB-1BC0-3EE8-DBCE-9A79B8D0E1EC}"/>
              </a:ext>
            </a:extLst>
          </p:cNvPr>
          <p:cNvSpPr>
            <a:spLocks noGrp="1"/>
          </p:cNvSpPr>
          <p:nvPr>
            <p:ph type="sldNum" sz="quarter" idx="12"/>
          </p:nvPr>
        </p:nvSpPr>
        <p:spPr>
          <a:xfrm>
            <a:off x="7881938" y="381000"/>
            <a:ext cx="668337" cy="365125"/>
          </a:xfrm>
        </p:spPr>
        <p:txBody>
          <a:bodyPr/>
          <a:lstStyle>
            <a:lvl1pPr>
              <a:defRPr/>
            </a:lvl1pPr>
          </a:lstStyle>
          <a:p>
            <a:pPr>
              <a:defRPr/>
            </a:pPr>
            <a:fld id="{F54FB3DF-29CF-49CB-ACB3-1BAB5FB42987}" type="slidenum">
              <a:rPr lang="en-US" altLang="en-US"/>
              <a:pPr>
                <a:defRPr/>
              </a:pPr>
              <a:t>‹#›</a:t>
            </a:fld>
            <a:endParaRPr lang="en-US" altLang="en-US"/>
          </a:p>
        </p:txBody>
      </p:sp>
    </p:spTree>
    <p:extLst>
      <p:ext uri="{BB962C8B-B14F-4D97-AF65-F5344CB8AC3E}">
        <p14:creationId xmlns:p14="http://schemas.microsoft.com/office/powerpoint/2010/main" val="312260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A34D-7BB3-E809-3103-6B8D5BBF435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86A2D54-DE41-C0C6-AD10-2B142671C96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0CB6606-80FA-F799-B17A-290C4B61AC0E}"/>
              </a:ext>
            </a:extLst>
          </p:cNvPr>
          <p:cNvSpPr>
            <a:spLocks noGrp="1"/>
          </p:cNvSpPr>
          <p:nvPr>
            <p:ph type="sldNum" sz="quarter" idx="12"/>
          </p:nvPr>
        </p:nvSpPr>
        <p:spPr/>
        <p:txBody>
          <a:bodyPr/>
          <a:lstStyle>
            <a:lvl1pPr>
              <a:defRPr/>
            </a:lvl1pPr>
          </a:lstStyle>
          <a:p>
            <a:pPr>
              <a:defRPr/>
            </a:pPr>
            <a:fld id="{934B4DAC-0CC2-4B7F-98DB-975AC9E4E9C2}" type="slidenum">
              <a:rPr lang="en-US" altLang="en-US"/>
              <a:pPr>
                <a:defRPr/>
              </a:pPr>
              <a:t>‹#›</a:t>
            </a:fld>
            <a:endParaRPr lang="en-US" altLang="en-US"/>
          </a:p>
        </p:txBody>
      </p:sp>
    </p:spTree>
    <p:extLst>
      <p:ext uri="{BB962C8B-B14F-4D97-AF65-F5344CB8AC3E}">
        <p14:creationId xmlns:p14="http://schemas.microsoft.com/office/powerpoint/2010/main" val="196713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a:extLst>
              <a:ext uri="{FF2B5EF4-FFF2-40B4-BE49-F238E27FC236}">
                <a16:creationId xmlns:a16="http://schemas.microsoft.com/office/drawing/2014/main" id="{C60B6431-7995-7F49-D9F9-484F404EE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CA56191-A34C-9464-53F8-A822BBB180BF}"/>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ltLang="en-US"/>
          </a:p>
        </p:txBody>
      </p:sp>
      <p:sp>
        <p:nvSpPr>
          <p:cNvPr id="6" name="Footer Placeholder 4">
            <a:extLst>
              <a:ext uri="{FF2B5EF4-FFF2-40B4-BE49-F238E27FC236}">
                <a16:creationId xmlns:a16="http://schemas.microsoft.com/office/drawing/2014/main" id="{4019DD6A-2CFF-2658-0813-A07977941739}"/>
              </a:ext>
            </a:extLst>
          </p:cNvPr>
          <p:cNvSpPr>
            <a:spLocks noGrp="1"/>
          </p:cNvSpPr>
          <p:nvPr>
            <p:ph type="ftr" sz="quarter" idx="11"/>
          </p:nvPr>
        </p:nvSpPr>
        <p:spPr>
          <a:xfrm>
            <a:off x="593725" y="381000"/>
            <a:ext cx="4830763" cy="365125"/>
          </a:xfr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C38B90-B2C3-8D3E-B6D2-D221A3CE2406}"/>
              </a:ext>
            </a:extLst>
          </p:cNvPr>
          <p:cNvSpPr>
            <a:spLocks noGrp="1"/>
          </p:cNvSpPr>
          <p:nvPr>
            <p:ph type="sldNum" sz="quarter" idx="12"/>
          </p:nvPr>
        </p:nvSpPr>
        <p:spPr>
          <a:xfrm>
            <a:off x="7881938" y="381000"/>
            <a:ext cx="668337" cy="365125"/>
          </a:xfrm>
        </p:spPr>
        <p:txBody>
          <a:bodyPr/>
          <a:lstStyle>
            <a:lvl1pPr>
              <a:defRPr/>
            </a:lvl1pPr>
          </a:lstStyle>
          <a:p>
            <a:pPr>
              <a:defRPr/>
            </a:pPr>
            <a:fld id="{A84CB430-DDB1-4D87-854A-E667E6917B7A}" type="slidenum">
              <a:rPr lang="en-US" altLang="en-US"/>
              <a:pPr>
                <a:defRPr/>
              </a:pPr>
              <a:t>‹#›</a:t>
            </a:fld>
            <a:endParaRPr lang="en-US" altLang="en-US"/>
          </a:p>
        </p:txBody>
      </p:sp>
    </p:spTree>
    <p:extLst>
      <p:ext uri="{BB962C8B-B14F-4D97-AF65-F5344CB8AC3E}">
        <p14:creationId xmlns:p14="http://schemas.microsoft.com/office/powerpoint/2010/main" val="271919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1EE35F5-BAB5-F1E8-586E-94E2709328B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6F0A8634-4DF8-0E48-486C-B03C8B292B7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D9323CA-8CDC-EEE1-5485-C3D334E5D8A1}"/>
              </a:ext>
            </a:extLst>
          </p:cNvPr>
          <p:cNvSpPr>
            <a:spLocks noGrp="1"/>
          </p:cNvSpPr>
          <p:nvPr>
            <p:ph type="sldNum" sz="quarter" idx="12"/>
          </p:nvPr>
        </p:nvSpPr>
        <p:spPr/>
        <p:txBody>
          <a:bodyPr/>
          <a:lstStyle>
            <a:lvl1pPr>
              <a:defRPr/>
            </a:lvl1pPr>
          </a:lstStyle>
          <a:p>
            <a:pPr>
              <a:defRPr/>
            </a:pPr>
            <a:fld id="{3889FA97-77BC-400E-BB8C-D41388563C9F}" type="slidenum">
              <a:rPr lang="en-US" altLang="en-US"/>
              <a:pPr>
                <a:defRPr/>
              </a:pPr>
              <a:t>‹#›</a:t>
            </a:fld>
            <a:endParaRPr lang="en-US" altLang="en-US"/>
          </a:p>
        </p:txBody>
      </p:sp>
    </p:spTree>
    <p:extLst>
      <p:ext uri="{BB962C8B-B14F-4D97-AF65-F5344CB8AC3E}">
        <p14:creationId xmlns:p14="http://schemas.microsoft.com/office/powerpoint/2010/main" val="19086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F3CCA8C-BE71-0772-8A75-C67F3C8009D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C63D6D5B-FBF5-618A-A559-C089BA220293}"/>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948F973A-3088-4CB1-07FA-42EC33503A83}"/>
              </a:ext>
            </a:extLst>
          </p:cNvPr>
          <p:cNvSpPr>
            <a:spLocks noGrp="1"/>
          </p:cNvSpPr>
          <p:nvPr>
            <p:ph type="sldNum" sz="quarter" idx="12"/>
          </p:nvPr>
        </p:nvSpPr>
        <p:spPr/>
        <p:txBody>
          <a:bodyPr/>
          <a:lstStyle>
            <a:lvl1pPr>
              <a:defRPr/>
            </a:lvl1pPr>
          </a:lstStyle>
          <a:p>
            <a:pPr>
              <a:defRPr/>
            </a:pPr>
            <a:fld id="{76873BBE-5A8C-4A77-9613-1F7DC45E622A}" type="slidenum">
              <a:rPr lang="en-US" altLang="en-US"/>
              <a:pPr>
                <a:defRPr/>
              </a:pPr>
              <a:t>‹#›</a:t>
            </a:fld>
            <a:endParaRPr lang="en-US" altLang="en-US"/>
          </a:p>
        </p:txBody>
      </p:sp>
    </p:spTree>
    <p:extLst>
      <p:ext uri="{BB962C8B-B14F-4D97-AF65-F5344CB8AC3E}">
        <p14:creationId xmlns:p14="http://schemas.microsoft.com/office/powerpoint/2010/main" val="366628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E2A6EDA-2902-253E-C2C7-1CFFBA28002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A95F0A3E-7559-FEC4-ECB1-9180CDFB8A1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52DCB564-4B4F-1CDC-95AC-F697025FB5BE}"/>
              </a:ext>
            </a:extLst>
          </p:cNvPr>
          <p:cNvSpPr>
            <a:spLocks noGrp="1"/>
          </p:cNvSpPr>
          <p:nvPr>
            <p:ph type="sldNum" sz="quarter" idx="12"/>
          </p:nvPr>
        </p:nvSpPr>
        <p:spPr/>
        <p:txBody>
          <a:bodyPr/>
          <a:lstStyle>
            <a:lvl1pPr>
              <a:defRPr/>
            </a:lvl1pPr>
          </a:lstStyle>
          <a:p>
            <a:pPr>
              <a:defRPr/>
            </a:pPr>
            <a:fld id="{C747E42C-A1A1-456C-913D-13A44C5E5CF1}" type="slidenum">
              <a:rPr lang="en-US" altLang="en-US"/>
              <a:pPr>
                <a:defRPr/>
              </a:pPr>
              <a:t>‹#›</a:t>
            </a:fld>
            <a:endParaRPr lang="en-US" altLang="en-US"/>
          </a:p>
        </p:txBody>
      </p:sp>
    </p:spTree>
    <p:extLst>
      <p:ext uri="{BB962C8B-B14F-4D97-AF65-F5344CB8AC3E}">
        <p14:creationId xmlns:p14="http://schemas.microsoft.com/office/powerpoint/2010/main" val="190672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DAB1A-D5BA-73A1-A5B6-E5C20FCE868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0A42CD41-C494-7A2C-21AD-8FAEA882B9C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B8472BFB-28CD-8705-8B25-82BC3C3B7B1E}"/>
              </a:ext>
            </a:extLst>
          </p:cNvPr>
          <p:cNvSpPr>
            <a:spLocks noGrp="1"/>
          </p:cNvSpPr>
          <p:nvPr>
            <p:ph type="sldNum" sz="quarter" idx="12"/>
          </p:nvPr>
        </p:nvSpPr>
        <p:spPr/>
        <p:txBody>
          <a:bodyPr/>
          <a:lstStyle>
            <a:lvl1pPr>
              <a:defRPr/>
            </a:lvl1pPr>
          </a:lstStyle>
          <a:p>
            <a:pPr>
              <a:defRPr/>
            </a:pPr>
            <a:fld id="{27BD675B-6B8A-438F-8BB4-665948C46327}" type="slidenum">
              <a:rPr lang="en-US" altLang="en-US"/>
              <a:pPr>
                <a:defRPr/>
              </a:pPr>
              <a:t>‹#›</a:t>
            </a:fld>
            <a:endParaRPr lang="en-US" altLang="en-US"/>
          </a:p>
        </p:txBody>
      </p:sp>
    </p:spTree>
    <p:extLst>
      <p:ext uri="{BB962C8B-B14F-4D97-AF65-F5344CB8AC3E}">
        <p14:creationId xmlns:p14="http://schemas.microsoft.com/office/powerpoint/2010/main" val="227968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724328-A37F-4A70-A41D-C920CF2E474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B230C3-BD8A-E4FB-6F6A-8A0DAD3A79B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D355955-05D6-4640-F6CC-16CEBB30AB5E}"/>
              </a:ext>
            </a:extLst>
          </p:cNvPr>
          <p:cNvSpPr>
            <a:spLocks noGrp="1"/>
          </p:cNvSpPr>
          <p:nvPr>
            <p:ph type="sldNum" sz="quarter" idx="12"/>
          </p:nvPr>
        </p:nvSpPr>
        <p:spPr/>
        <p:txBody>
          <a:bodyPr/>
          <a:lstStyle>
            <a:lvl1pPr>
              <a:defRPr/>
            </a:lvl1pPr>
          </a:lstStyle>
          <a:p>
            <a:pPr>
              <a:defRPr/>
            </a:pPr>
            <a:fld id="{ADC25AFD-424D-4BB1-BDEE-0F3FD03849BB}" type="slidenum">
              <a:rPr lang="en-US" altLang="en-US"/>
              <a:pPr>
                <a:defRPr/>
              </a:pPr>
              <a:t>‹#›</a:t>
            </a:fld>
            <a:endParaRPr lang="en-US" altLang="en-US"/>
          </a:p>
        </p:txBody>
      </p:sp>
    </p:spTree>
    <p:extLst>
      <p:ext uri="{BB962C8B-B14F-4D97-AF65-F5344CB8AC3E}">
        <p14:creationId xmlns:p14="http://schemas.microsoft.com/office/powerpoint/2010/main" val="214781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0DF69-C052-9BC9-1E63-17437E5207A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22E352A-D6C7-5512-3CC1-614C2CE5D8A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DFBEDECA-01BA-15A3-72DE-6185F94A5E5E}"/>
              </a:ext>
            </a:extLst>
          </p:cNvPr>
          <p:cNvSpPr>
            <a:spLocks noGrp="1"/>
          </p:cNvSpPr>
          <p:nvPr>
            <p:ph type="sldNum" sz="quarter" idx="12"/>
          </p:nvPr>
        </p:nvSpPr>
        <p:spPr/>
        <p:txBody>
          <a:bodyPr/>
          <a:lstStyle>
            <a:lvl1pPr>
              <a:defRPr/>
            </a:lvl1pPr>
          </a:lstStyle>
          <a:p>
            <a:pPr>
              <a:defRPr/>
            </a:pPr>
            <a:fld id="{ED3A09EF-7511-4AAE-9652-746B6BE6FCC3}" type="slidenum">
              <a:rPr lang="en-US" altLang="en-US"/>
              <a:pPr>
                <a:defRPr/>
              </a:pPr>
              <a:t>‹#›</a:t>
            </a:fld>
            <a:endParaRPr lang="en-US" altLang="en-US"/>
          </a:p>
        </p:txBody>
      </p:sp>
    </p:spTree>
    <p:extLst>
      <p:ext uri="{BB962C8B-B14F-4D97-AF65-F5344CB8AC3E}">
        <p14:creationId xmlns:p14="http://schemas.microsoft.com/office/powerpoint/2010/main" val="37108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1C8A"/>
        </a:solidFill>
        <a:effectLst/>
      </p:bgPr>
    </p:bg>
    <p:spTree>
      <p:nvGrpSpPr>
        <p:cNvPr id="1" name=""/>
        <p:cNvGrpSpPr/>
        <p:nvPr/>
      </p:nvGrpSpPr>
      <p:grpSpPr>
        <a:xfrm>
          <a:off x="0" y="0"/>
          <a:ext cx="0" cy="0"/>
          <a:chOff x="0" y="0"/>
          <a:chExt cx="0" cy="0"/>
        </a:xfrm>
      </p:grpSpPr>
      <p:pic>
        <p:nvPicPr>
          <p:cNvPr id="1026" name="Picture 6" descr="C0-HD-TOP.png">
            <a:extLst>
              <a:ext uri="{FF2B5EF4-FFF2-40B4-BE49-F238E27FC236}">
                <a16:creationId xmlns:a16="http://schemas.microsoft.com/office/drawing/2014/main" id="{A93D6AF5-9826-44F2-C1E5-794FC8434CF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3445CF91-69D7-BCA5-6F31-1B0F54E2B81A}"/>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CED71396-B948-9DA3-5A36-0588535562DB}"/>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A20BDD-A0CA-3D6A-4746-0D4F2B280990}"/>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9F20C033-D094-35F3-96AE-134020DEF70C}"/>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BB6FC0C9-0BD3-52A3-20A4-010DB84711D3}"/>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40D35AFE-059D-4BDD-965B-C2BCC6B5627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7.xml"/><Relationship Id="rId26" Type="http://schemas.openxmlformats.org/officeDocument/2006/relationships/slide" Target="slide29.xml"/><Relationship Id="rId39" Type="http://schemas.openxmlformats.org/officeDocument/2006/relationships/slide" Target="slide49.xml"/><Relationship Id="rId21" Type="http://schemas.openxmlformats.org/officeDocument/2006/relationships/slide" Target="slide23.xml"/><Relationship Id="rId34" Type="http://schemas.openxmlformats.org/officeDocument/2006/relationships/slide" Target="slide41.xml"/><Relationship Id="rId42" Type="http://schemas.openxmlformats.org/officeDocument/2006/relationships/slide" Target="slide61.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59.xml"/><Relationship Id="rId20" Type="http://schemas.openxmlformats.org/officeDocument/2006/relationships/slide" Target="slide21.xml"/><Relationship Id="rId29" Type="http://schemas.openxmlformats.org/officeDocument/2006/relationships/slide" Target="slide35.xml"/><Relationship Id="rId41" Type="http://schemas.openxmlformats.org/officeDocument/2006/relationships/slide" Target="slide57.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3.xml"/><Relationship Id="rId24" Type="http://schemas.openxmlformats.org/officeDocument/2006/relationships/slide" Target="slide27.xml"/><Relationship Id="rId32" Type="http://schemas.openxmlformats.org/officeDocument/2006/relationships/slide" Target="slide39.xml"/><Relationship Id="rId37" Type="http://schemas.openxmlformats.org/officeDocument/2006/relationships/slide" Target="slide45.xml"/><Relationship Id="rId40" Type="http://schemas.openxmlformats.org/officeDocument/2006/relationships/slide" Target="slide55.xml"/><Relationship Id="rId5" Type="http://schemas.openxmlformats.org/officeDocument/2006/relationships/slide" Target="slide7.xml"/><Relationship Id="rId15" Type="http://schemas.openxmlformats.org/officeDocument/2006/relationships/slide" Target="slide15.xml"/><Relationship Id="rId23" Type="http://schemas.openxmlformats.org/officeDocument/2006/relationships/slide" Target="slide25.xml"/><Relationship Id="rId28" Type="http://schemas.openxmlformats.org/officeDocument/2006/relationships/slide" Target="slide33.xml"/><Relationship Id="rId36" Type="http://schemas.openxmlformats.org/officeDocument/2006/relationships/slide" Target="slide43.xml"/><Relationship Id="rId10" Type="http://schemas.openxmlformats.org/officeDocument/2006/relationships/slide" Target="slide11.xml"/><Relationship Id="rId19" Type="http://schemas.openxmlformats.org/officeDocument/2006/relationships/slide" Target="slide19.xml"/><Relationship Id="rId31"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53.xml"/><Relationship Id="rId14" Type="http://schemas.openxmlformats.org/officeDocument/2006/relationships/slide" Target="slide8.xml"/><Relationship Id="rId22" Type="http://schemas.openxmlformats.org/officeDocument/2006/relationships/slide" Target="slide14.xml"/><Relationship Id="rId27" Type="http://schemas.openxmlformats.org/officeDocument/2006/relationships/slide" Target="slide22.xml"/><Relationship Id="rId30" Type="http://schemas.openxmlformats.org/officeDocument/2006/relationships/slide" Target="slide37.xml"/><Relationship Id="rId35" Type="http://schemas.openxmlformats.org/officeDocument/2006/relationships/slide" Target="slide24.xml"/><Relationship Id="rId43" Type="http://schemas.openxmlformats.org/officeDocument/2006/relationships/slide" Target="slide63.xml"/><Relationship Id="rId8" Type="http://schemas.openxmlformats.org/officeDocument/2006/relationships/slide" Target="slide9.xml"/><Relationship Id="rId3" Type="http://schemas.openxmlformats.org/officeDocument/2006/relationships/slide" Target="slide4.xml"/><Relationship Id="rId12" Type="http://schemas.openxmlformats.org/officeDocument/2006/relationships/slide" Target="slide31.xml"/><Relationship Id="rId17" Type="http://schemas.openxmlformats.org/officeDocument/2006/relationships/slide" Target="slide10.xml"/><Relationship Id="rId25" Type="http://schemas.openxmlformats.org/officeDocument/2006/relationships/slide" Target="slide18.xml"/><Relationship Id="rId33" Type="http://schemas.openxmlformats.org/officeDocument/2006/relationships/slide" Target="slide20.xml"/><Relationship Id="rId38"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246A4900-2737-BA76-4292-C071494C2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700"/>
            <a:ext cx="118872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D2DE3E8-2374-2BF8-A713-7183AA9F52B5}"/>
              </a:ext>
            </a:extLst>
          </p:cNvPr>
          <p:cNvSpPr txBox="1"/>
          <p:nvPr/>
        </p:nvSpPr>
        <p:spPr>
          <a:xfrm>
            <a:off x="-2057400" y="879475"/>
            <a:ext cx="13258800" cy="2862263"/>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latin typeface="Gyparody Hv" panose="020B0906060000020004" pitchFamily="34" charset="0"/>
              </a:rPr>
              <a:t>Physics &amp; ASTRONOMY</a:t>
            </a:r>
          </a:p>
          <a:p>
            <a:pPr algn="ctr">
              <a:defRPr/>
            </a:pPr>
            <a:r>
              <a:rPr lang="en-US" sz="12000" dirty="0">
                <a:effectLst>
                  <a:outerShdw blurRad="38100" dist="38100" dir="2700000" algn="tl">
                    <a:srgbClr val="000000">
                      <a:alpha val="43137"/>
                    </a:srgbClr>
                  </a:outerShdw>
                </a:effectLst>
                <a:latin typeface="Gyparody Hv" panose="020B0906060000020004" pitchFamily="34" charset="0"/>
              </a:rPr>
              <a:t>Jeopardy!</a:t>
            </a:r>
          </a:p>
        </p:txBody>
      </p:sp>
      <p:sp>
        <p:nvSpPr>
          <p:cNvPr id="21508" name="TextBox 2">
            <a:extLst>
              <a:ext uri="{FF2B5EF4-FFF2-40B4-BE49-F238E27FC236}">
                <a16:creationId xmlns:a16="http://schemas.microsoft.com/office/drawing/2014/main" id="{D2CDD0A7-F35C-9E01-9445-4309992BBEDA}"/>
              </a:ext>
            </a:extLst>
          </p:cNvPr>
          <p:cNvSpPr txBox="1">
            <a:spLocks noChangeArrowheads="1"/>
          </p:cNvSpPr>
          <p:nvPr/>
        </p:nvSpPr>
        <p:spPr bwMode="auto">
          <a:xfrm>
            <a:off x="1676400" y="3636963"/>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Times New Roman" panose="02020603050405020304" pitchFamily="18" charset="0"/>
                <a:cs typeface="Times New Roman" panose="02020603050405020304" pitchFamily="18" charset="0"/>
              </a:rPr>
              <a:t>Created by: </a:t>
            </a:r>
          </a:p>
        </p:txBody>
      </p:sp>
      <p:pic>
        <p:nvPicPr>
          <p:cNvPr id="21509" name="Picture 4" descr="Text&#10;&#10;Description automatically generated with medium confidence">
            <a:extLst>
              <a:ext uri="{FF2B5EF4-FFF2-40B4-BE49-F238E27FC236}">
                <a16:creationId xmlns:a16="http://schemas.microsoft.com/office/drawing/2014/main" id="{71F57796-6146-0ECE-53AC-56986416E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4108450"/>
            <a:ext cx="6172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a:extLst>
              <a:ext uri="{FF2B5EF4-FFF2-40B4-BE49-F238E27FC236}">
                <a16:creationId xmlns:a16="http://schemas.microsoft.com/office/drawing/2014/main" id="{8EC1EB27-A3D2-1A4E-C280-1AE88EBE07E1}"/>
              </a:ext>
            </a:extLst>
          </p:cNvPr>
          <p:cNvSpPr txBox="1">
            <a:spLocks noChangeArrowheads="1"/>
          </p:cNvSpPr>
          <p:nvPr/>
        </p:nvSpPr>
        <p:spPr bwMode="auto">
          <a:xfrm>
            <a:off x="5562600" y="6183313"/>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Times New Roman" panose="02020603050405020304" pitchFamily="18" charset="0"/>
                <a:cs typeface="Times New Roman" panose="02020603050405020304" pitchFamily="18" charset="0"/>
              </a:rPr>
              <a:t>Image Courtesy of NASA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7FC262D8-3946-072B-F7F6-794F345640DF}"/>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2F79C21A-DEB4-2525-25CF-BA299A0627C7}"/>
              </a:ext>
            </a:extLst>
          </p:cNvPr>
          <p:cNvSpPr txBox="1">
            <a:spLocks noChangeArrowheads="1"/>
          </p:cNvSpPr>
          <p:nvPr/>
        </p:nvSpPr>
        <p:spPr bwMode="auto">
          <a:xfrm>
            <a:off x="914400" y="1612900"/>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LIGHT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AMPLIFICATION BY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STIMULATED EMISSION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OF RADIATION</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DD155026-AD18-0ACF-BD79-B74B2CF35521}"/>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9C81F4F6-5F26-A7A7-7683-DFF9D6886E83}"/>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274BCF58-ECB1-AFAC-5123-E5064C4AB0C6}"/>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39943" name="Rectangle 9">
            <a:hlinkClick r:id="rId3" action="ppaction://hlinksldjump"/>
            <a:extLst>
              <a:ext uri="{FF2B5EF4-FFF2-40B4-BE49-F238E27FC236}">
                <a16:creationId xmlns:a16="http://schemas.microsoft.com/office/drawing/2014/main" id="{53BB6CE3-C28E-8AB3-F7D8-DC73BEC8116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0B53A585-A43F-53F2-5E5C-AD5299FE3F1A}"/>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6C3CF051-D012-D384-94A2-5B9AFFE0CA0A}"/>
              </a:ext>
            </a:extLst>
          </p:cNvPr>
          <p:cNvSpPr txBox="1">
            <a:spLocks noChangeArrowheads="1"/>
          </p:cNvSpPr>
          <p:nvPr/>
        </p:nvSpPr>
        <p:spPr bwMode="auto">
          <a:xfrm>
            <a:off x="914400" y="2708275"/>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COSMOS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DCA15146-CE44-4E03-3D94-F026CABCADBD}"/>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5CCEF289-7607-E028-867C-944D74189C7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AE550039-E865-B0CC-0017-ADA95A9A1EE2}"/>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41991" name="Rectangle 9">
            <a:hlinkClick r:id="" action="ppaction://hlinkshowjump?jump=nextslide"/>
            <a:extLst>
              <a:ext uri="{FF2B5EF4-FFF2-40B4-BE49-F238E27FC236}">
                <a16:creationId xmlns:a16="http://schemas.microsoft.com/office/drawing/2014/main" id="{3002E6F9-7CE2-BB2B-5659-AFC6A954833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0CE94724-2ACD-87E3-3DEF-82A4AC344CA4}"/>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41993" name="Rectangle 9">
            <a:hlinkClick r:id="rId3" action="ppaction://hlinksldjump"/>
            <a:extLst>
              <a:ext uri="{FF2B5EF4-FFF2-40B4-BE49-F238E27FC236}">
                <a16:creationId xmlns:a16="http://schemas.microsoft.com/office/drawing/2014/main" id="{8551365C-191E-BAF4-8192-52379F2F102F}"/>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3">
            <a:extLst>
              <a:ext uri="{FF2B5EF4-FFF2-40B4-BE49-F238E27FC236}">
                <a16:creationId xmlns:a16="http://schemas.microsoft.com/office/drawing/2014/main" id="{0A80C838-DE17-0633-6A65-0A523BAB9C71}"/>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48B068AF-FE9B-5B82-97D9-6680B581722C}"/>
              </a:ext>
            </a:extLst>
          </p:cNvPr>
          <p:cNvSpPr txBox="1">
            <a:spLocks noChangeArrowheads="1"/>
          </p:cNvSpPr>
          <p:nvPr/>
        </p:nvSpPr>
        <p:spPr bwMode="auto">
          <a:xfrm>
            <a:off x="914400" y="1936750"/>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	COORDINATES, SIZES, MAGNITUDES, ORIENTATIONS, AND SHAPES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FDB6164B-F55B-8F2F-8ACF-254BC8E8D50E}"/>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3F3D66E6-281C-DC6D-8D86-0C5BDC6CC37B}"/>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9962BA72-CC6E-ECE9-F16D-6D68640DBE24}"/>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44039" name="Rectangle 9">
            <a:hlinkClick r:id="rId3" action="ppaction://hlinksldjump"/>
            <a:extLst>
              <a:ext uri="{FF2B5EF4-FFF2-40B4-BE49-F238E27FC236}">
                <a16:creationId xmlns:a16="http://schemas.microsoft.com/office/drawing/2014/main" id="{1958E002-DCB7-6CE6-F933-493488A99B06}"/>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3">
            <a:extLst>
              <a:ext uri="{FF2B5EF4-FFF2-40B4-BE49-F238E27FC236}">
                <a16:creationId xmlns:a16="http://schemas.microsoft.com/office/drawing/2014/main" id="{17A086B0-76DA-8E26-C3E1-46F7AEDB4979}"/>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031C4C4F-443F-DD16-604B-0DB7A3958B55}"/>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51295808-E591-C6E5-DACF-14D8FFF64540}"/>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0D275209-D9A8-7D64-E98B-CD9B7F026BED}"/>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46086" name="Rectangle 9">
            <a:hlinkClick r:id="" action="ppaction://hlinkshowjump?jump=nextslide"/>
            <a:extLst>
              <a:ext uri="{FF2B5EF4-FFF2-40B4-BE49-F238E27FC236}">
                <a16:creationId xmlns:a16="http://schemas.microsoft.com/office/drawing/2014/main" id="{4562F0B4-0F5D-C167-2650-79D3EE38D8F6}"/>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7BC9E2F9-E05A-C240-D62A-B8A549444924}"/>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46088" name="Rectangle 9">
            <a:hlinkClick r:id="rId3" action="ppaction://hlinksldjump"/>
            <a:extLst>
              <a:ext uri="{FF2B5EF4-FFF2-40B4-BE49-F238E27FC236}">
                <a16:creationId xmlns:a16="http://schemas.microsoft.com/office/drawing/2014/main" id="{B03B781D-0D6A-B0B6-671C-B92122CF9120}"/>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3" name="TextBox 2">
            <a:extLst>
              <a:ext uri="{FF2B5EF4-FFF2-40B4-BE49-F238E27FC236}">
                <a16:creationId xmlns:a16="http://schemas.microsoft.com/office/drawing/2014/main" id="{8EA156E8-2169-D0B6-E1F6-5F75134384B4}"/>
              </a:ext>
            </a:extLst>
          </p:cNvPr>
          <p:cNvSpPr txBox="1">
            <a:spLocks noRot="1" noChangeAspect="1" noMove="1" noResize="1" noEditPoints="1" noAdjustHandles="1" noChangeArrowheads="1" noChangeShapeType="1" noTextEdit="1"/>
          </p:cNvSpPr>
          <p:nvPr/>
        </p:nvSpPr>
        <p:spPr>
          <a:xfrm>
            <a:off x="342900" y="2303436"/>
            <a:ext cx="8458200" cy="1673279"/>
          </a:xfrm>
          <a:prstGeom prst="rect">
            <a:avLst/>
          </a:prstGeom>
          <a:blipFill>
            <a:blip r:embed="rId4"/>
            <a:stretch>
              <a:fillRect/>
            </a:stretch>
          </a:blipFill>
        </p:spPr>
        <p:txBody>
          <a:bodyPr/>
          <a:lstStyle/>
          <a:p>
            <a:pPr>
              <a:defRPr/>
            </a:pPr>
            <a:r>
              <a:rPr lang="en-US">
                <a:noFill/>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3">
            <a:extLst>
              <a:ext uri="{FF2B5EF4-FFF2-40B4-BE49-F238E27FC236}">
                <a16:creationId xmlns:a16="http://schemas.microsoft.com/office/drawing/2014/main" id="{0572477E-D2B5-8FD7-E74D-FF66E69D66D8}"/>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2D5736F7-D1F6-EFDF-1C86-FBA1EF03983B}"/>
              </a:ext>
            </a:extLst>
          </p:cNvPr>
          <p:cNvSpPr txBox="1">
            <a:spLocks noChangeArrowheads="1"/>
          </p:cNvSpPr>
          <p:nvPr/>
        </p:nvSpPr>
        <p:spPr bwMode="auto">
          <a:xfrm>
            <a:off x="914400" y="2551113"/>
            <a:ext cx="7315200" cy="175418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ENERGY OF A LIGHT WAVE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38D40DAE-2E77-D5BB-8919-906479157C83}"/>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CC888832-B2A9-6277-6074-23AD7041FC4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CEA28A52-700D-9740-7F37-C7F4EDB2DCC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48135" name="Rectangle 9">
            <a:hlinkClick r:id="rId3" action="ppaction://hlinksldjump"/>
            <a:extLst>
              <a:ext uri="{FF2B5EF4-FFF2-40B4-BE49-F238E27FC236}">
                <a16:creationId xmlns:a16="http://schemas.microsoft.com/office/drawing/2014/main" id="{D5082573-194B-99EA-EB3F-F9035816B6D0}"/>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id="{F6CDD051-92BF-7D8F-2578-63DAB7354290}"/>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22928A66-CAD6-13B6-36B5-3D38EF637ADC}"/>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TENURE-WORTHY</a:t>
            </a:r>
          </a:p>
        </p:txBody>
      </p:sp>
      <p:sp>
        <p:nvSpPr>
          <p:cNvPr id="10" name="Text Box 6">
            <a:extLst>
              <a:ext uri="{FF2B5EF4-FFF2-40B4-BE49-F238E27FC236}">
                <a16:creationId xmlns:a16="http://schemas.microsoft.com/office/drawing/2014/main" id="{3B372A31-8D33-DB78-2221-ADAF0FDF8DF7}"/>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FCA278CD-F2D6-5444-260E-F358814A0913}"/>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50182" name="Rectangle 9">
            <a:hlinkClick r:id="" action="ppaction://hlinkshowjump?jump=nextslide"/>
            <a:extLst>
              <a:ext uri="{FF2B5EF4-FFF2-40B4-BE49-F238E27FC236}">
                <a16:creationId xmlns:a16="http://schemas.microsoft.com/office/drawing/2014/main" id="{83DDCADA-627C-3C10-D654-B005BF5687A1}"/>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2" name="TextBox 1">
            <a:extLst>
              <a:ext uri="{FF2B5EF4-FFF2-40B4-BE49-F238E27FC236}">
                <a16:creationId xmlns:a16="http://schemas.microsoft.com/office/drawing/2014/main" id="{FA075071-F133-F5CC-C05E-B249AE807ECE}"/>
              </a:ext>
            </a:extLst>
          </p:cNvPr>
          <p:cNvSpPr txBox="1">
            <a:spLocks noRot="1" noChangeAspect="1" noMove="1" noResize="1" noEditPoints="1" noAdjustHandles="1" noChangeArrowheads="1" noChangeShapeType="1" noTextEdit="1"/>
          </p:cNvSpPr>
          <p:nvPr/>
        </p:nvSpPr>
        <p:spPr>
          <a:xfrm>
            <a:off x="2695281" y="2763783"/>
            <a:ext cx="3753438" cy="1015663"/>
          </a:xfrm>
          <a:prstGeom prst="rect">
            <a:avLst/>
          </a:prstGeom>
          <a:blipFill>
            <a:blip r:embed="rId3"/>
            <a:stretch>
              <a:fillRect b="-3593"/>
            </a:stretch>
          </a:blipFill>
          <a:effectLst/>
        </p:spPr>
        <p:txBody>
          <a:bodyPr/>
          <a:lstStyle/>
          <a:p>
            <a:pPr>
              <a:defRPr/>
            </a:pPr>
            <a:r>
              <a:rPr lang="en-US">
                <a:noFill/>
              </a:rPr>
              <a:t> </a:t>
            </a:r>
          </a:p>
        </p:txBody>
      </p:sp>
      <p:sp>
        <p:nvSpPr>
          <p:cNvPr id="9" name="Text Box 6">
            <a:extLst>
              <a:ext uri="{FF2B5EF4-FFF2-40B4-BE49-F238E27FC236}">
                <a16:creationId xmlns:a16="http://schemas.microsoft.com/office/drawing/2014/main" id="{068B1AF4-DC8F-E62B-A9FF-4A1D7352CD8A}"/>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50185" name="Rectangle 9">
            <a:hlinkClick r:id="rId4" action="ppaction://hlinksldjump"/>
            <a:extLst>
              <a:ext uri="{FF2B5EF4-FFF2-40B4-BE49-F238E27FC236}">
                <a16:creationId xmlns:a16="http://schemas.microsoft.com/office/drawing/2014/main" id="{12C1FE49-7E92-A47C-7C20-D3243F46AF42}"/>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id="{3C76FD14-4F7A-A854-07A1-C3B5476FDCED}"/>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85D4FAF4-A273-85BA-5EFC-5B5D88344D13}"/>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8B521502-F272-47C3-4EDF-982CB20FFE33}"/>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7BC2C446-D7AD-6C28-6221-A9B89853A74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52230" name="Rectangle 9">
            <a:hlinkClick r:id="rId3" action="ppaction://hlinksldjump"/>
            <a:extLst>
              <a:ext uri="{FF2B5EF4-FFF2-40B4-BE49-F238E27FC236}">
                <a16:creationId xmlns:a16="http://schemas.microsoft.com/office/drawing/2014/main" id="{2A50B0CC-FAF0-EBCA-D8C6-DEFCE23BF92D}"/>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FE8C3425-9980-3B8F-C5DD-A85D15CF61C8}"/>
              </a:ext>
            </a:extLst>
          </p:cNvPr>
          <p:cNvSpPr txBox="1">
            <a:spLocks noChangeArrowheads="1"/>
          </p:cNvSpPr>
          <p:nvPr/>
        </p:nvSpPr>
        <p:spPr bwMode="auto">
          <a:xfrm>
            <a:off x="914400" y="296703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HUBBLE’S LAW</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3">
            <a:extLst>
              <a:ext uri="{FF2B5EF4-FFF2-40B4-BE49-F238E27FC236}">
                <a16:creationId xmlns:a16="http://schemas.microsoft.com/office/drawing/2014/main" id="{D6F11EDF-0C4D-82A4-4B03-F30E929B3003}"/>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6602BB7F-79D0-A512-183F-5A63811C5F80}"/>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8EBBA7FB-7617-A76A-D93E-405B06964F42}"/>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F690A94A-7EA7-9128-EA4B-DA898383C631}"/>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54278" name="Rectangle 9">
            <a:hlinkClick r:id="" action="ppaction://hlinkshowjump?jump=nextslide"/>
            <a:extLst>
              <a:ext uri="{FF2B5EF4-FFF2-40B4-BE49-F238E27FC236}">
                <a16:creationId xmlns:a16="http://schemas.microsoft.com/office/drawing/2014/main" id="{130F95E9-1800-3BE8-4C84-90CBFF983E8A}"/>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C9BBA11D-7F43-4A12-7B2A-8DFBB17DE0F2}"/>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54280" name="Rectangle 9">
            <a:hlinkClick r:id="rId3" action="ppaction://hlinksldjump"/>
            <a:extLst>
              <a:ext uri="{FF2B5EF4-FFF2-40B4-BE49-F238E27FC236}">
                <a16:creationId xmlns:a16="http://schemas.microsoft.com/office/drawing/2014/main" id="{8E713558-5FD8-F0BE-0102-36A2625D6374}"/>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3" name="TextBox 2">
            <a:extLst>
              <a:ext uri="{FF2B5EF4-FFF2-40B4-BE49-F238E27FC236}">
                <a16:creationId xmlns:a16="http://schemas.microsoft.com/office/drawing/2014/main" id="{759F867F-2D69-6EDA-42E8-4AFE4DA07B6B}"/>
              </a:ext>
            </a:extLst>
          </p:cNvPr>
          <p:cNvSpPr txBox="1">
            <a:spLocks noRot="1" noChangeAspect="1" noMove="1" noResize="1" noEditPoints="1" noAdjustHandles="1" noChangeArrowheads="1" noChangeShapeType="1" noTextEdit="1"/>
          </p:cNvSpPr>
          <p:nvPr/>
        </p:nvSpPr>
        <p:spPr>
          <a:xfrm>
            <a:off x="1803876" y="2453729"/>
            <a:ext cx="5446876" cy="1734642"/>
          </a:xfrm>
          <a:prstGeom prst="rect">
            <a:avLst/>
          </a:prstGeom>
          <a:blipFill>
            <a:blip r:embed="rId4"/>
            <a:stretch>
              <a:fillRect b="-4930"/>
            </a:stretch>
          </a:blipFill>
        </p:spPr>
        <p:txBody>
          <a:bodyPr/>
          <a:lstStyle/>
          <a:p>
            <a:pPr>
              <a:defRPr/>
            </a:pPr>
            <a:r>
              <a:rPr lang="en-US">
                <a:noFill/>
              </a:rPr>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3">
            <a:extLst>
              <a:ext uri="{FF2B5EF4-FFF2-40B4-BE49-F238E27FC236}">
                <a16:creationId xmlns:a16="http://schemas.microsoft.com/office/drawing/2014/main" id="{4E77B30B-1F40-E606-C939-368289FFD3A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AAF002AE-55E7-2704-6631-702BF8A0AE6E}"/>
              </a:ext>
            </a:extLst>
          </p:cNvPr>
          <p:cNvSpPr txBox="1">
            <a:spLocks noChangeArrowheads="1"/>
          </p:cNvSpPr>
          <p:nvPr/>
        </p:nvSpPr>
        <p:spPr bwMode="auto">
          <a:xfrm>
            <a:off x="914400" y="296703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DOPPLER EFFECT</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95AFC37C-BB61-DF1A-ED56-3C417717827D}"/>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C875EFF9-CC45-C86A-A056-1F456D9DA17D}"/>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ED7860C5-DBD3-5434-4CEE-2A4BF400E9B7}"/>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56327" name="Rectangle 9">
            <a:hlinkClick r:id="rId3" action="ppaction://hlinksldjump"/>
            <a:extLst>
              <a:ext uri="{FF2B5EF4-FFF2-40B4-BE49-F238E27FC236}">
                <a16:creationId xmlns:a16="http://schemas.microsoft.com/office/drawing/2014/main" id="{62426B1B-B234-27B1-6EA5-9C19D466928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3">
            <a:extLst>
              <a:ext uri="{FF2B5EF4-FFF2-40B4-BE49-F238E27FC236}">
                <a16:creationId xmlns:a16="http://schemas.microsoft.com/office/drawing/2014/main" id="{43C7B96B-0A82-2917-6AFD-FA6286EC3BCF}"/>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951E0091-0FF7-1684-AE83-3B6E269CB381}"/>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07359A18-D213-21E4-CCE2-80027C780BEF}"/>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43B382AB-3C55-CC25-AB90-465B80326B1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58374" name="Rectangle 9">
            <a:hlinkClick r:id="" action="ppaction://hlinkshowjump?jump=nextslide"/>
            <a:extLst>
              <a:ext uri="{FF2B5EF4-FFF2-40B4-BE49-F238E27FC236}">
                <a16:creationId xmlns:a16="http://schemas.microsoft.com/office/drawing/2014/main" id="{D24CEB90-DB8C-4900-18DD-D2550DB26F81}"/>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42AB86F8-2EA1-52A1-5335-B578FE4E98F8}"/>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58376" name="Rectangle 9">
            <a:hlinkClick r:id="rId3" action="ppaction://hlinksldjump"/>
            <a:extLst>
              <a:ext uri="{FF2B5EF4-FFF2-40B4-BE49-F238E27FC236}">
                <a16:creationId xmlns:a16="http://schemas.microsoft.com/office/drawing/2014/main" id="{12FF1B57-0615-D5C9-2A90-6AA4ADB2FEC2}"/>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3" name="TextBox 2">
            <a:extLst>
              <a:ext uri="{FF2B5EF4-FFF2-40B4-BE49-F238E27FC236}">
                <a16:creationId xmlns:a16="http://schemas.microsoft.com/office/drawing/2014/main" id="{70AB14E7-2AA5-3A51-5643-B9CD8CAF75CF}"/>
              </a:ext>
            </a:extLst>
          </p:cNvPr>
          <p:cNvSpPr txBox="1">
            <a:spLocks noRot="1" noChangeAspect="1" noMove="1" noResize="1" noEditPoints="1" noAdjustHandles="1" noChangeArrowheads="1" noChangeShapeType="1" noTextEdit="1"/>
          </p:cNvSpPr>
          <p:nvPr/>
        </p:nvSpPr>
        <p:spPr>
          <a:xfrm>
            <a:off x="2755734" y="2550496"/>
            <a:ext cx="3634906" cy="1734642"/>
          </a:xfrm>
          <a:prstGeom prst="rect">
            <a:avLst/>
          </a:prstGeom>
          <a:blipFill>
            <a:blip r:embed="rId4"/>
            <a:stretch>
              <a:fillRect b="-4912"/>
            </a:stretch>
          </a:blipFill>
        </p:spPr>
        <p:txBody>
          <a:bodyPr/>
          <a:lstStyle/>
          <a:p>
            <a:pPr>
              <a:defRPr/>
            </a:pPr>
            <a:r>
              <a:rPr lang="en-US">
                <a:no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a:hlinkClick r:id="rId3" action="ppaction://hlinksldjump" highlightClick="1"/>
            <a:extLst>
              <a:ext uri="{FF2B5EF4-FFF2-40B4-BE49-F238E27FC236}">
                <a16:creationId xmlns:a16="http://schemas.microsoft.com/office/drawing/2014/main" id="{D92FE2AF-9212-361C-48C6-3BB0549EE629}"/>
              </a:ext>
            </a:extLst>
          </p:cNvPr>
          <p:cNvSpPr>
            <a:spLocks noChangeArrowheads="1"/>
          </p:cNvSpPr>
          <p:nvPr/>
        </p:nvSpPr>
        <p:spPr bwMode="auto">
          <a:xfrm>
            <a:off x="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4"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47" name="AutoShape 3">
            <a:hlinkClick r:id="rId4" action="ppaction://hlinksldjump" highlightClick="1"/>
            <a:extLst>
              <a:ext uri="{FF2B5EF4-FFF2-40B4-BE49-F238E27FC236}">
                <a16:creationId xmlns:a16="http://schemas.microsoft.com/office/drawing/2014/main" id="{3F120C6D-A6E3-BA41-AF3C-7F27BADAC3A5}"/>
              </a:ext>
            </a:extLst>
          </p:cNvPr>
          <p:cNvSpPr>
            <a:spLocks noChangeArrowheads="1"/>
          </p:cNvSpPr>
          <p:nvPr/>
        </p:nvSpPr>
        <p:spPr bwMode="auto">
          <a:xfrm>
            <a:off x="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5"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hlinkClick r:id="rId6" action="ppaction://hlinksldjump"/>
            </a:endParaRPr>
          </a:p>
        </p:txBody>
      </p:sp>
      <p:sp>
        <p:nvSpPr>
          <p:cNvPr id="6148" name="AutoShape 4">
            <a:hlinkClick r:id="rId7" action="ppaction://hlinksldjump" highlightClick="1"/>
            <a:extLst>
              <a:ext uri="{FF2B5EF4-FFF2-40B4-BE49-F238E27FC236}">
                <a16:creationId xmlns:a16="http://schemas.microsoft.com/office/drawing/2014/main" id="{7735E5FF-B335-E578-11A1-0359BDA0E37A}"/>
              </a:ext>
            </a:extLst>
          </p:cNvPr>
          <p:cNvSpPr>
            <a:spLocks noChangeArrowheads="1"/>
          </p:cNvSpPr>
          <p:nvPr/>
        </p:nvSpPr>
        <p:spPr bwMode="auto">
          <a:xfrm>
            <a:off x="0" y="4572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8"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hlinkClick r:id="rId9" action="ppaction://hlinksldjump"/>
            </a:endParaRPr>
          </a:p>
        </p:txBody>
      </p:sp>
      <p:sp>
        <p:nvSpPr>
          <p:cNvPr id="6149" name="AutoShape 5">
            <a:hlinkClick r:id="rId5" action="ppaction://hlinksldjump" highlightClick="1"/>
            <a:extLst>
              <a:ext uri="{FF2B5EF4-FFF2-40B4-BE49-F238E27FC236}">
                <a16:creationId xmlns:a16="http://schemas.microsoft.com/office/drawing/2014/main" id="{2C24C98A-04B3-EC9E-09FB-C4D30FF3AAE7}"/>
              </a:ext>
            </a:extLst>
          </p:cNvPr>
          <p:cNvSpPr>
            <a:spLocks noChangeArrowheads="1"/>
          </p:cNvSpPr>
          <p:nvPr/>
        </p:nvSpPr>
        <p:spPr bwMode="auto">
          <a:xfrm>
            <a:off x="0" y="5715000"/>
            <a:ext cx="1524000" cy="1143000"/>
          </a:xfrm>
          <a:prstGeom prst="actionButtonBlank">
            <a:avLst/>
          </a:prstGeom>
          <a:solidFill>
            <a:srgbClr val="0027A4"/>
          </a:solidFill>
          <a:ln w="57150">
            <a:solidFill>
              <a:srgbClr val="000070"/>
            </a:solidFill>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0"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0" name="AutoShape 26">
            <a:hlinkClick r:id="rId11" action="ppaction://hlinksldjump" highlightClick="1"/>
            <a:extLst>
              <a:ext uri="{FF2B5EF4-FFF2-40B4-BE49-F238E27FC236}">
                <a16:creationId xmlns:a16="http://schemas.microsoft.com/office/drawing/2014/main" id="{04A8CEF6-3B1B-B0DF-DEFF-0E9F416A4A71}"/>
              </a:ext>
            </a:extLst>
          </p:cNvPr>
          <p:cNvSpPr>
            <a:spLocks noChangeArrowheads="1"/>
          </p:cNvSpPr>
          <p:nvPr/>
        </p:nvSpPr>
        <p:spPr bwMode="auto">
          <a:xfrm>
            <a:off x="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1" action="ppaction://hlinksldjump"/>
              </a:rPr>
              <a:t>100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1" name="Rectangle 27">
            <a:extLst>
              <a:ext uri="{FF2B5EF4-FFF2-40B4-BE49-F238E27FC236}">
                <a16:creationId xmlns:a16="http://schemas.microsoft.com/office/drawing/2014/main" id="{486A669C-A378-0C60-783F-FCCEB3222292}"/>
              </a:ext>
            </a:extLst>
          </p:cNvPr>
          <p:cNvSpPr>
            <a:spLocks noChangeArrowheads="1"/>
          </p:cNvSpPr>
          <p:nvPr/>
        </p:nvSpPr>
        <p:spPr bwMode="auto">
          <a:xfrm>
            <a:off x="0" y="0"/>
            <a:ext cx="1524000" cy="1143000"/>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ALPHABET </a:t>
            </a:r>
            <a:b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b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SOUP</a:t>
            </a:r>
          </a:p>
        </p:txBody>
      </p:sp>
      <p:sp>
        <p:nvSpPr>
          <p:cNvPr id="6150" name="AutoShape 6">
            <a:hlinkClick r:id="rId12" action="ppaction://hlinksldjump" highlightClick="1"/>
            <a:extLst>
              <a:ext uri="{FF2B5EF4-FFF2-40B4-BE49-F238E27FC236}">
                <a16:creationId xmlns:a16="http://schemas.microsoft.com/office/drawing/2014/main" id="{FF9B06BB-86E4-EDDC-B01F-BE88210551B6}"/>
              </a:ext>
            </a:extLst>
          </p:cNvPr>
          <p:cNvSpPr>
            <a:spLocks noChangeArrowheads="1"/>
          </p:cNvSpPr>
          <p:nvPr/>
        </p:nvSpPr>
        <p:spPr bwMode="auto">
          <a:xfrm>
            <a:off x="152400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3" action="ppaction://hlinksldjump"/>
              </a:rPr>
              <a:t>100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1" name="AutoShape 7">
            <a:hlinkClick r:id="rId14" action="ppaction://hlinksldjump" highlightClick="1"/>
            <a:extLst>
              <a:ext uri="{FF2B5EF4-FFF2-40B4-BE49-F238E27FC236}">
                <a16:creationId xmlns:a16="http://schemas.microsoft.com/office/drawing/2014/main" id="{ED238490-13AE-D356-AA06-EEE9F9445C7E}"/>
              </a:ext>
            </a:extLst>
          </p:cNvPr>
          <p:cNvSpPr>
            <a:spLocks noChangeArrowheads="1"/>
          </p:cNvSpPr>
          <p:nvPr/>
        </p:nvSpPr>
        <p:spPr bwMode="auto">
          <a:xfrm>
            <a:off x="152400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5"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hlinkClick r:id="rId16" action="ppaction://hlinksldjump"/>
            </a:endParaRPr>
          </a:p>
        </p:txBody>
      </p:sp>
      <p:sp>
        <p:nvSpPr>
          <p:cNvPr id="6152" name="AutoShape 8">
            <a:hlinkClick r:id="rId17" action="ppaction://hlinksldjump" highlightClick="1"/>
            <a:extLst>
              <a:ext uri="{FF2B5EF4-FFF2-40B4-BE49-F238E27FC236}">
                <a16:creationId xmlns:a16="http://schemas.microsoft.com/office/drawing/2014/main" id="{37D1A04F-186A-B2F4-4EB5-CFFB28D6FCA3}"/>
              </a:ext>
            </a:extLst>
          </p:cNvPr>
          <p:cNvSpPr>
            <a:spLocks noChangeArrowheads="1"/>
          </p:cNvSpPr>
          <p:nvPr/>
        </p:nvSpPr>
        <p:spPr bwMode="auto">
          <a:xfrm>
            <a:off x="152400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8"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3" name="AutoShape 9">
            <a:hlinkClick r:id="rId10" action="ppaction://hlinksldjump" highlightClick="1"/>
            <a:extLst>
              <a:ext uri="{FF2B5EF4-FFF2-40B4-BE49-F238E27FC236}">
                <a16:creationId xmlns:a16="http://schemas.microsoft.com/office/drawing/2014/main" id="{478F4564-3FCB-8FD2-1D9A-77FEB243171B}"/>
              </a:ext>
            </a:extLst>
          </p:cNvPr>
          <p:cNvSpPr>
            <a:spLocks noChangeArrowheads="1"/>
          </p:cNvSpPr>
          <p:nvPr/>
        </p:nvSpPr>
        <p:spPr bwMode="auto">
          <a:xfrm>
            <a:off x="1524000" y="4572000"/>
            <a:ext cx="1524000" cy="1143000"/>
          </a:xfrm>
          <a:prstGeom prst="actionButtonBlank">
            <a:avLst/>
          </a:prstGeom>
          <a:solidFill>
            <a:srgbClr val="0027A4"/>
          </a:solidFill>
          <a:ln w="57150">
            <a:solidFill>
              <a:srgbClr val="000070"/>
            </a:solidFill>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9"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4" name="AutoShape 10">
            <a:hlinkClick r:id="rId8" action="ppaction://hlinksldjump" highlightClick="1"/>
            <a:extLst>
              <a:ext uri="{FF2B5EF4-FFF2-40B4-BE49-F238E27FC236}">
                <a16:creationId xmlns:a16="http://schemas.microsoft.com/office/drawing/2014/main" id="{B9C1DEBA-027B-C6AB-C1CD-80E6714ED4C4}"/>
              </a:ext>
            </a:extLst>
          </p:cNvPr>
          <p:cNvSpPr>
            <a:spLocks noChangeArrowheads="1"/>
          </p:cNvSpPr>
          <p:nvPr/>
        </p:nvSpPr>
        <p:spPr bwMode="auto">
          <a:xfrm>
            <a:off x="1524000" y="5715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0"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2" name="Rectangle 28">
            <a:extLst>
              <a:ext uri="{FF2B5EF4-FFF2-40B4-BE49-F238E27FC236}">
                <a16:creationId xmlns:a16="http://schemas.microsoft.com/office/drawing/2014/main" id="{4B82A66E-040F-5F6D-2D2E-3DA612E5B030}"/>
              </a:ext>
            </a:extLst>
          </p:cNvPr>
          <p:cNvSpPr>
            <a:spLocks noChangeArrowheads="1"/>
          </p:cNvSpPr>
          <p:nvPr/>
        </p:nvSpPr>
        <p:spPr bwMode="auto">
          <a:xfrm>
            <a:off x="1524000" y="0"/>
            <a:ext cx="1524000" cy="1143000"/>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EQUATIONS</a:t>
            </a:r>
          </a:p>
        </p:txBody>
      </p:sp>
      <p:sp>
        <p:nvSpPr>
          <p:cNvPr id="6155" name="AutoShape 11">
            <a:hlinkClick r:id="rId13" action="ppaction://hlinksldjump" highlightClick="1"/>
            <a:extLst>
              <a:ext uri="{FF2B5EF4-FFF2-40B4-BE49-F238E27FC236}">
                <a16:creationId xmlns:a16="http://schemas.microsoft.com/office/drawing/2014/main" id="{CF18DBE2-1EC9-332A-AE6C-68C652BD2889}"/>
              </a:ext>
            </a:extLst>
          </p:cNvPr>
          <p:cNvSpPr>
            <a:spLocks noChangeArrowheads="1"/>
          </p:cNvSpPr>
          <p:nvPr/>
        </p:nvSpPr>
        <p:spPr bwMode="auto">
          <a:xfrm>
            <a:off x="304800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1" action="ppaction://hlinksldjump"/>
              </a:rPr>
              <a:t>100</a:t>
            </a:r>
            <a:endPar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6" name="AutoShape 12">
            <a:hlinkClick r:id="rId22" action="ppaction://hlinksldjump" highlightClick="1"/>
            <a:extLst>
              <a:ext uri="{FF2B5EF4-FFF2-40B4-BE49-F238E27FC236}">
                <a16:creationId xmlns:a16="http://schemas.microsoft.com/office/drawing/2014/main" id="{36950443-71DE-8A6E-1976-F2ED7D29B34B}"/>
              </a:ext>
            </a:extLst>
          </p:cNvPr>
          <p:cNvSpPr>
            <a:spLocks noChangeArrowheads="1"/>
          </p:cNvSpPr>
          <p:nvPr/>
        </p:nvSpPr>
        <p:spPr bwMode="auto">
          <a:xfrm>
            <a:off x="304800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3"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7" name="AutoShape 13">
            <a:hlinkClick r:id="rId18" action="ppaction://hlinksldjump" highlightClick="1"/>
            <a:extLst>
              <a:ext uri="{FF2B5EF4-FFF2-40B4-BE49-F238E27FC236}">
                <a16:creationId xmlns:a16="http://schemas.microsoft.com/office/drawing/2014/main" id="{ACE61AD2-9754-B6FC-41D7-8023DF533C59}"/>
              </a:ext>
            </a:extLst>
          </p:cNvPr>
          <p:cNvSpPr>
            <a:spLocks noChangeArrowheads="1"/>
          </p:cNvSpPr>
          <p:nvPr/>
        </p:nvSpPr>
        <p:spPr bwMode="auto">
          <a:xfrm>
            <a:off x="304800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4"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8" name="AutoShape 14">
            <a:hlinkClick r:id="rId25" action="ppaction://hlinksldjump" highlightClick="1"/>
            <a:extLst>
              <a:ext uri="{FF2B5EF4-FFF2-40B4-BE49-F238E27FC236}">
                <a16:creationId xmlns:a16="http://schemas.microsoft.com/office/drawing/2014/main" id="{4A75D72B-6EFD-1994-7DF4-B197ADE89651}"/>
              </a:ext>
            </a:extLst>
          </p:cNvPr>
          <p:cNvSpPr>
            <a:spLocks noChangeArrowheads="1"/>
          </p:cNvSpPr>
          <p:nvPr/>
        </p:nvSpPr>
        <p:spPr bwMode="auto">
          <a:xfrm>
            <a:off x="3048000" y="4572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6"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59" name="AutoShape 15">
            <a:hlinkClick r:id="rId15" action="ppaction://hlinksldjump" highlightClick="1"/>
            <a:extLst>
              <a:ext uri="{FF2B5EF4-FFF2-40B4-BE49-F238E27FC236}">
                <a16:creationId xmlns:a16="http://schemas.microsoft.com/office/drawing/2014/main" id="{A9E12F67-B0F2-1981-9041-799EC132FED2}"/>
              </a:ext>
            </a:extLst>
          </p:cNvPr>
          <p:cNvSpPr>
            <a:spLocks noChangeArrowheads="1"/>
          </p:cNvSpPr>
          <p:nvPr/>
        </p:nvSpPr>
        <p:spPr bwMode="auto">
          <a:xfrm>
            <a:off x="3048000" y="5715000"/>
            <a:ext cx="1524000" cy="6858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2"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3" name="Rectangle 29">
            <a:extLst>
              <a:ext uri="{FF2B5EF4-FFF2-40B4-BE49-F238E27FC236}">
                <a16:creationId xmlns:a16="http://schemas.microsoft.com/office/drawing/2014/main" id="{21791E41-6295-8185-9724-A4D385F1DFED}"/>
              </a:ext>
            </a:extLst>
          </p:cNvPr>
          <p:cNvSpPr>
            <a:spLocks noChangeArrowheads="1"/>
          </p:cNvSpPr>
          <p:nvPr/>
        </p:nvSpPr>
        <p:spPr bwMode="auto">
          <a:xfrm>
            <a:off x="3048000" y="0"/>
            <a:ext cx="1524000" cy="1055688"/>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PLANETS &amp; </a:t>
            </a:r>
          </a:p>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STARS</a:t>
            </a:r>
          </a:p>
        </p:txBody>
      </p:sp>
      <p:sp>
        <p:nvSpPr>
          <p:cNvPr id="6160" name="AutoShape 16">
            <a:hlinkClick r:id="rId27" action="ppaction://hlinksldjump" highlightClick="1"/>
            <a:extLst>
              <a:ext uri="{FF2B5EF4-FFF2-40B4-BE49-F238E27FC236}">
                <a16:creationId xmlns:a16="http://schemas.microsoft.com/office/drawing/2014/main" id="{095EA2B1-4FC7-4D72-DB73-893920144E9C}"/>
              </a:ext>
            </a:extLst>
          </p:cNvPr>
          <p:cNvSpPr>
            <a:spLocks noChangeArrowheads="1"/>
          </p:cNvSpPr>
          <p:nvPr/>
        </p:nvSpPr>
        <p:spPr bwMode="auto">
          <a:xfrm>
            <a:off x="457200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8" action="ppaction://hlinksldjump"/>
              </a:rPr>
              <a:t>100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1" name="AutoShape 17">
            <a:hlinkClick r:id="rId19" action="ppaction://hlinksldjump" highlightClick="1"/>
            <a:extLst>
              <a:ext uri="{FF2B5EF4-FFF2-40B4-BE49-F238E27FC236}">
                <a16:creationId xmlns:a16="http://schemas.microsoft.com/office/drawing/2014/main" id="{E1626A38-77D4-B250-5AD0-FC4BC5A11F5B}"/>
              </a:ext>
            </a:extLst>
          </p:cNvPr>
          <p:cNvSpPr>
            <a:spLocks noChangeArrowheads="1"/>
          </p:cNvSpPr>
          <p:nvPr/>
        </p:nvSpPr>
        <p:spPr bwMode="auto">
          <a:xfrm>
            <a:off x="457200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29"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2" name="AutoShape 18">
            <a:hlinkClick r:id="rId20" action="ppaction://hlinksldjump" highlightClick="1"/>
            <a:extLst>
              <a:ext uri="{FF2B5EF4-FFF2-40B4-BE49-F238E27FC236}">
                <a16:creationId xmlns:a16="http://schemas.microsoft.com/office/drawing/2014/main" id="{0C64BF42-7230-EB7C-90A2-0BF74E3B3B13}"/>
              </a:ext>
            </a:extLst>
          </p:cNvPr>
          <p:cNvSpPr>
            <a:spLocks noChangeArrowheads="1"/>
          </p:cNvSpPr>
          <p:nvPr/>
        </p:nvSpPr>
        <p:spPr bwMode="auto">
          <a:xfrm>
            <a:off x="457200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0"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3" name="AutoShape 19">
            <a:hlinkClick r:id="rId31" action="ppaction://hlinksldjump" highlightClick="1"/>
            <a:extLst>
              <a:ext uri="{FF2B5EF4-FFF2-40B4-BE49-F238E27FC236}">
                <a16:creationId xmlns:a16="http://schemas.microsoft.com/office/drawing/2014/main" id="{6D5ACB86-DA2F-FF3C-8F36-C3AB48F16650}"/>
              </a:ext>
            </a:extLst>
          </p:cNvPr>
          <p:cNvSpPr>
            <a:spLocks noChangeArrowheads="1"/>
          </p:cNvSpPr>
          <p:nvPr/>
        </p:nvSpPr>
        <p:spPr bwMode="auto">
          <a:xfrm>
            <a:off x="4572000" y="4572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2"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4" name="AutoShape 20">
            <a:hlinkClick r:id="rId33" action="ppaction://hlinksldjump" highlightClick="1"/>
            <a:extLst>
              <a:ext uri="{FF2B5EF4-FFF2-40B4-BE49-F238E27FC236}">
                <a16:creationId xmlns:a16="http://schemas.microsoft.com/office/drawing/2014/main" id="{D8178D4E-2565-C270-C366-A6E11CD542D7}"/>
              </a:ext>
            </a:extLst>
          </p:cNvPr>
          <p:cNvSpPr>
            <a:spLocks noChangeArrowheads="1"/>
          </p:cNvSpPr>
          <p:nvPr/>
        </p:nvSpPr>
        <p:spPr bwMode="auto">
          <a:xfrm>
            <a:off x="4572000" y="5715000"/>
            <a:ext cx="1524000" cy="685800"/>
          </a:xfrm>
          <a:prstGeom prst="actionButtonBlank">
            <a:avLst/>
          </a:prstGeom>
          <a:solidFill>
            <a:srgbClr val="0027A4"/>
          </a:solidFill>
          <a:ln w="57150">
            <a:solidFill>
              <a:srgbClr val="000070"/>
            </a:solidFill>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4"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4" name="Rectangle 30">
            <a:extLst>
              <a:ext uri="{FF2B5EF4-FFF2-40B4-BE49-F238E27FC236}">
                <a16:creationId xmlns:a16="http://schemas.microsoft.com/office/drawing/2014/main" id="{FBFA956D-FFF7-7F73-2C72-987B5CB6EB9E}"/>
              </a:ext>
            </a:extLst>
          </p:cNvPr>
          <p:cNvSpPr>
            <a:spLocks noChangeArrowheads="1"/>
          </p:cNvSpPr>
          <p:nvPr/>
        </p:nvSpPr>
        <p:spPr bwMode="auto">
          <a:xfrm>
            <a:off x="4572000" y="-4763"/>
            <a:ext cx="1524000" cy="1071563"/>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RELATIVITY</a:t>
            </a:r>
          </a:p>
        </p:txBody>
      </p:sp>
      <p:sp>
        <p:nvSpPr>
          <p:cNvPr id="6165" name="AutoShape 21">
            <a:hlinkClick r:id="rId35" action="ppaction://hlinksldjump" highlightClick="1"/>
            <a:extLst>
              <a:ext uri="{FF2B5EF4-FFF2-40B4-BE49-F238E27FC236}">
                <a16:creationId xmlns:a16="http://schemas.microsoft.com/office/drawing/2014/main" id="{E9EDF367-68DE-DF28-F5CD-516E3798A0AA}"/>
              </a:ext>
            </a:extLst>
          </p:cNvPr>
          <p:cNvSpPr>
            <a:spLocks noChangeArrowheads="1"/>
          </p:cNvSpPr>
          <p:nvPr/>
        </p:nvSpPr>
        <p:spPr bwMode="auto">
          <a:xfrm>
            <a:off x="609600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6" action="ppaction://hlinksldjump"/>
              </a:rPr>
              <a:t>100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6" name="AutoShape 22">
            <a:hlinkClick r:id="rId23" action="ppaction://hlinksldjump" highlightClick="1"/>
            <a:extLst>
              <a:ext uri="{FF2B5EF4-FFF2-40B4-BE49-F238E27FC236}">
                <a16:creationId xmlns:a16="http://schemas.microsoft.com/office/drawing/2014/main" id="{46D1B199-69A3-DFFC-0EEE-F3912A6AE26A}"/>
              </a:ext>
            </a:extLst>
          </p:cNvPr>
          <p:cNvSpPr>
            <a:spLocks noChangeArrowheads="1"/>
          </p:cNvSpPr>
          <p:nvPr/>
        </p:nvSpPr>
        <p:spPr bwMode="auto">
          <a:xfrm>
            <a:off x="609600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7"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7" name="AutoShape 23">
            <a:hlinkClick r:id="rId21" action="ppaction://hlinksldjump" highlightClick="1"/>
            <a:extLst>
              <a:ext uri="{FF2B5EF4-FFF2-40B4-BE49-F238E27FC236}">
                <a16:creationId xmlns:a16="http://schemas.microsoft.com/office/drawing/2014/main" id="{8781A84E-D13C-6A1B-6F33-735FADEF237A}"/>
              </a:ext>
            </a:extLst>
          </p:cNvPr>
          <p:cNvSpPr>
            <a:spLocks noChangeArrowheads="1"/>
          </p:cNvSpPr>
          <p:nvPr/>
        </p:nvSpPr>
        <p:spPr bwMode="auto">
          <a:xfrm>
            <a:off x="609600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8"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8" name="AutoShape 24">
            <a:hlinkClick r:id="rId35" action="ppaction://hlinksldjump" highlightClick="1"/>
            <a:extLst>
              <a:ext uri="{FF2B5EF4-FFF2-40B4-BE49-F238E27FC236}">
                <a16:creationId xmlns:a16="http://schemas.microsoft.com/office/drawing/2014/main" id="{EE68A286-8BC6-969B-8DBB-C519D8FD22A3}"/>
              </a:ext>
            </a:extLst>
          </p:cNvPr>
          <p:cNvSpPr>
            <a:spLocks noChangeArrowheads="1"/>
          </p:cNvSpPr>
          <p:nvPr/>
        </p:nvSpPr>
        <p:spPr bwMode="auto">
          <a:xfrm>
            <a:off x="6096000" y="4572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39"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69" name="AutoShape 25">
            <a:hlinkClick r:id="rId26" action="ppaction://hlinksldjump" highlightClick="1"/>
            <a:extLst>
              <a:ext uri="{FF2B5EF4-FFF2-40B4-BE49-F238E27FC236}">
                <a16:creationId xmlns:a16="http://schemas.microsoft.com/office/drawing/2014/main" id="{0E9C5833-2A2C-39C9-B607-0C33810CC546}"/>
              </a:ext>
            </a:extLst>
          </p:cNvPr>
          <p:cNvSpPr>
            <a:spLocks noChangeArrowheads="1"/>
          </p:cNvSpPr>
          <p:nvPr/>
        </p:nvSpPr>
        <p:spPr bwMode="auto">
          <a:xfrm>
            <a:off x="6096000" y="5715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6"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6175" name="Rectangle 31">
            <a:extLst>
              <a:ext uri="{FF2B5EF4-FFF2-40B4-BE49-F238E27FC236}">
                <a16:creationId xmlns:a16="http://schemas.microsoft.com/office/drawing/2014/main" id="{90DA3045-9FC1-1A25-0882-73D27D2EAB85}"/>
              </a:ext>
            </a:extLst>
          </p:cNvPr>
          <p:cNvSpPr>
            <a:spLocks noChangeArrowheads="1"/>
          </p:cNvSpPr>
          <p:nvPr/>
        </p:nvSpPr>
        <p:spPr bwMode="auto">
          <a:xfrm>
            <a:off x="6096000" y="0"/>
            <a:ext cx="1524000" cy="1143000"/>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GENERAL</a:t>
            </a:r>
          </a:p>
        </p:txBody>
      </p:sp>
      <p:sp>
        <p:nvSpPr>
          <p:cNvPr id="35" name="Rectangle 34">
            <a:extLst>
              <a:ext uri="{FF2B5EF4-FFF2-40B4-BE49-F238E27FC236}">
                <a16:creationId xmlns:a16="http://schemas.microsoft.com/office/drawing/2014/main" id="{000584BF-79F3-978C-3809-7A8C2D1921C8}"/>
              </a:ext>
            </a:extLst>
          </p:cNvPr>
          <p:cNvSpPr/>
          <p:nvPr/>
        </p:nvSpPr>
        <p:spPr>
          <a:xfrm rot="5400000">
            <a:off x="-1633537" y="3794125"/>
            <a:ext cx="9372600" cy="114300"/>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ectangle 38">
            <a:extLst>
              <a:ext uri="{FF2B5EF4-FFF2-40B4-BE49-F238E27FC236}">
                <a16:creationId xmlns:a16="http://schemas.microsoft.com/office/drawing/2014/main" id="{2AA7BA11-BD9B-77C9-66E3-7411CD475B2B}"/>
              </a:ext>
            </a:extLst>
          </p:cNvPr>
          <p:cNvSpPr/>
          <p:nvPr/>
        </p:nvSpPr>
        <p:spPr>
          <a:xfrm rot="5400000">
            <a:off x="221456" y="4288631"/>
            <a:ext cx="8691563" cy="104775"/>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61D9DD85-10B9-3F82-79DD-47DBD9D2989A}"/>
              </a:ext>
            </a:extLst>
          </p:cNvPr>
          <p:cNvSpPr/>
          <p:nvPr/>
        </p:nvSpPr>
        <p:spPr>
          <a:xfrm rot="5400000">
            <a:off x="-3162300" y="3790950"/>
            <a:ext cx="9372600" cy="114300"/>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42">
            <a:extLst>
              <a:ext uri="{FF2B5EF4-FFF2-40B4-BE49-F238E27FC236}">
                <a16:creationId xmlns:a16="http://schemas.microsoft.com/office/drawing/2014/main" id="{7FB1C239-4CDB-D88D-0FC1-EDC2500D85B0}"/>
              </a:ext>
            </a:extLst>
          </p:cNvPr>
          <p:cNvSpPr/>
          <p:nvPr/>
        </p:nvSpPr>
        <p:spPr>
          <a:xfrm rot="5400000">
            <a:off x="1404938" y="4514850"/>
            <a:ext cx="9372600" cy="114300"/>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AutoShape 21">
            <a:hlinkClick r:id="rId35" action="ppaction://hlinksldjump" highlightClick="1"/>
            <a:extLst>
              <a:ext uri="{FF2B5EF4-FFF2-40B4-BE49-F238E27FC236}">
                <a16:creationId xmlns:a16="http://schemas.microsoft.com/office/drawing/2014/main" id="{CE500334-9E64-28B8-F65B-826905C48A21}"/>
              </a:ext>
            </a:extLst>
          </p:cNvPr>
          <p:cNvSpPr>
            <a:spLocks noChangeArrowheads="1"/>
          </p:cNvSpPr>
          <p:nvPr/>
        </p:nvSpPr>
        <p:spPr bwMode="auto">
          <a:xfrm>
            <a:off x="7620000" y="1143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9" action="ppaction://hlinksldjump"/>
              </a:rPr>
              <a:t>100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0" name="AutoShape 22">
            <a:hlinkClick r:id="rId23" action="ppaction://hlinksldjump" highlightClick="1"/>
            <a:extLst>
              <a:ext uri="{FF2B5EF4-FFF2-40B4-BE49-F238E27FC236}">
                <a16:creationId xmlns:a16="http://schemas.microsoft.com/office/drawing/2014/main" id="{49DA02A3-808D-8D49-72AA-08E41A0EC370}"/>
              </a:ext>
            </a:extLst>
          </p:cNvPr>
          <p:cNvSpPr>
            <a:spLocks noChangeArrowheads="1"/>
          </p:cNvSpPr>
          <p:nvPr/>
        </p:nvSpPr>
        <p:spPr bwMode="auto">
          <a:xfrm>
            <a:off x="7620000" y="2286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40" action="ppaction://hlinksldjump"/>
              </a:rPr>
              <a:t>200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1" name="AutoShape 23">
            <a:hlinkClick r:id="rId21" action="ppaction://hlinksldjump" highlightClick="1"/>
            <a:extLst>
              <a:ext uri="{FF2B5EF4-FFF2-40B4-BE49-F238E27FC236}">
                <a16:creationId xmlns:a16="http://schemas.microsoft.com/office/drawing/2014/main" id="{20ADE071-A533-397C-7015-5F00006181D1}"/>
              </a:ext>
            </a:extLst>
          </p:cNvPr>
          <p:cNvSpPr>
            <a:spLocks noChangeArrowheads="1"/>
          </p:cNvSpPr>
          <p:nvPr/>
        </p:nvSpPr>
        <p:spPr bwMode="auto">
          <a:xfrm>
            <a:off x="7620000" y="3429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41" action="ppaction://hlinksldjump"/>
              </a:rPr>
              <a:t>300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5" name="AutoShape 24">
            <a:hlinkClick r:id="rId35" action="ppaction://hlinksldjump" highlightClick="1"/>
            <a:extLst>
              <a:ext uri="{FF2B5EF4-FFF2-40B4-BE49-F238E27FC236}">
                <a16:creationId xmlns:a16="http://schemas.microsoft.com/office/drawing/2014/main" id="{159D504A-F0E5-9C34-BF4A-3C4F5B70BCEB}"/>
              </a:ext>
            </a:extLst>
          </p:cNvPr>
          <p:cNvSpPr>
            <a:spLocks noChangeArrowheads="1"/>
          </p:cNvSpPr>
          <p:nvPr/>
        </p:nvSpPr>
        <p:spPr bwMode="auto">
          <a:xfrm>
            <a:off x="7620000" y="4572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16" action="ppaction://hlinksldjump"/>
              </a:rPr>
              <a:t>400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6" name="AutoShape 25">
            <a:hlinkClick r:id="rId26" action="ppaction://hlinksldjump" highlightClick="1"/>
            <a:extLst>
              <a:ext uri="{FF2B5EF4-FFF2-40B4-BE49-F238E27FC236}">
                <a16:creationId xmlns:a16="http://schemas.microsoft.com/office/drawing/2014/main" id="{3CA46FDD-C68D-0ABC-214A-6EC84FF38E8D}"/>
              </a:ext>
            </a:extLst>
          </p:cNvPr>
          <p:cNvSpPr>
            <a:spLocks noChangeArrowheads="1"/>
          </p:cNvSpPr>
          <p:nvPr/>
        </p:nvSpPr>
        <p:spPr bwMode="auto">
          <a:xfrm>
            <a:off x="7620000" y="5715000"/>
            <a:ext cx="1524000" cy="1143000"/>
          </a:xfrm>
          <a:prstGeom prst="actionButtonBlank">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3600" b="1"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42" action="ppaction://hlinksldjump"/>
              </a:rPr>
              <a:t>500</a:t>
            </a:r>
            <a:endParaRPr lang="en-US" altLang="en-US" sz="3600" b="1" dirty="0">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7" name="Rectangle 31">
            <a:extLst>
              <a:ext uri="{FF2B5EF4-FFF2-40B4-BE49-F238E27FC236}">
                <a16:creationId xmlns:a16="http://schemas.microsoft.com/office/drawing/2014/main" id="{5053F020-FE82-A8B9-313D-2E9FCB86055E}"/>
              </a:ext>
            </a:extLst>
          </p:cNvPr>
          <p:cNvSpPr>
            <a:spLocks noChangeArrowheads="1"/>
          </p:cNvSpPr>
          <p:nvPr/>
        </p:nvSpPr>
        <p:spPr bwMode="auto">
          <a:xfrm>
            <a:off x="7620000" y="0"/>
            <a:ext cx="1524000" cy="1143000"/>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r>
              <a:rPr lang="en-US" altLang="en-US" sz="2100"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rPr>
              <a:t>MISC</a:t>
            </a:r>
          </a:p>
        </p:txBody>
      </p:sp>
      <p:sp>
        <p:nvSpPr>
          <p:cNvPr id="44" name="Rectangle 43">
            <a:extLst>
              <a:ext uri="{FF2B5EF4-FFF2-40B4-BE49-F238E27FC236}">
                <a16:creationId xmlns:a16="http://schemas.microsoft.com/office/drawing/2014/main" id="{C50F0F68-16D6-D8F1-7441-240D3A8C4F27}"/>
              </a:ext>
            </a:extLst>
          </p:cNvPr>
          <p:cNvSpPr/>
          <p:nvPr/>
        </p:nvSpPr>
        <p:spPr>
          <a:xfrm rot="5400000">
            <a:off x="2933700" y="3946525"/>
            <a:ext cx="9372600" cy="114300"/>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Rectangle 1">
            <a:extLst>
              <a:ext uri="{FF2B5EF4-FFF2-40B4-BE49-F238E27FC236}">
                <a16:creationId xmlns:a16="http://schemas.microsoft.com/office/drawing/2014/main" id="{F1A42CEF-6D99-7A01-75FE-1A026B4EAD4A}"/>
              </a:ext>
            </a:extLst>
          </p:cNvPr>
          <p:cNvSpPr/>
          <p:nvPr/>
        </p:nvSpPr>
        <p:spPr>
          <a:xfrm>
            <a:off x="-152400" y="1028700"/>
            <a:ext cx="9448800" cy="190500"/>
          </a:xfrm>
          <a:prstGeom prst="rect">
            <a:avLst/>
          </a:prstGeom>
          <a:solidFill>
            <a:srgbClr val="0000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28">
            <a:extLst>
              <a:ext uri="{FF2B5EF4-FFF2-40B4-BE49-F238E27FC236}">
                <a16:creationId xmlns:a16="http://schemas.microsoft.com/office/drawing/2014/main" id="{79058A8B-8765-A49E-3A9F-265EF06937A3}"/>
              </a:ext>
            </a:extLst>
          </p:cNvPr>
          <p:cNvSpPr>
            <a:spLocks noChangeArrowheads="1"/>
          </p:cNvSpPr>
          <p:nvPr/>
        </p:nvSpPr>
        <p:spPr bwMode="auto">
          <a:xfrm>
            <a:off x="3060700" y="6400800"/>
            <a:ext cx="3035300" cy="457200"/>
          </a:xfrm>
          <a:prstGeom prst="rect">
            <a:avLst/>
          </a:prstGeom>
          <a:solidFill>
            <a:srgbClr val="0027A4"/>
          </a:solidFill>
          <a:ln w="57150">
            <a:solidFill>
              <a:srgbClr val="000070"/>
            </a:solidFill>
            <a:miter lim="800000"/>
            <a:headEnd/>
            <a:tailEnd/>
          </a:ln>
          <a:effectLst/>
        </p:spPr>
        <p:txBody>
          <a:bodyPr wrap="none" anchor="ctr"/>
          <a:lstStyle/>
          <a:p>
            <a:pPr algn="ctr" fontAlgn="auto">
              <a:spcBef>
                <a:spcPts val="0"/>
              </a:spcBef>
              <a:spcAft>
                <a:spcPts val="0"/>
              </a:spcAft>
              <a:defRPr/>
            </a:pPr>
            <a:endParaRPr lang="en-US" altLang="en-US"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
        <p:nvSpPr>
          <p:cNvPr id="48" name="Rectangle 28">
            <a:extLst>
              <a:ext uri="{FF2B5EF4-FFF2-40B4-BE49-F238E27FC236}">
                <a16:creationId xmlns:a16="http://schemas.microsoft.com/office/drawing/2014/main" id="{D9099F99-0495-AA08-A167-1B75E2029628}"/>
              </a:ext>
            </a:extLst>
          </p:cNvPr>
          <p:cNvSpPr>
            <a:spLocks noChangeArrowheads="1"/>
          </p:cNvSpPr>
          <p:nvPr/>
        </p:nvSpPr>
        <p:spPr bwMode="auto">
          <a:xfrm>
            <a:off x="3116263" y="6543675"/>
            <a:ext cx="2924175" cy="174625"/>
          </a:xfrm>
          <a:prstGeom prst="rect">
            <a:avLst/>
          </a:prstGeom>
          <a:noFill/>
          <a:ln w="57150">
            <a:noFill/>
            <a:miter lim="800000"/>
            <a:headEnd/>
            <a:tailEnd/>
          </a:ln>
          <a:effectLst/>
        </p:spPr>
        <p:txBody>
          <a:bodyPr wrap="none" anchor="ctr"/>
          <a:lstStyle/>
          <a:p>
            <a:pPr algn="ctr" fontAlgn="auto">
              <a:spcBef>
                <a:spcPts val="0"/>
              </a:spcBef>
              <a:spcAft>
                <a:spcPts val="0"/>
              </a:spcAft>
              <a:defRPr/>
            </a:pPr>
            <a:r>
              <a:rPr lang="en-US" altLang="en-US"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hlinkClick r:id="rId43" action="ppaction://hlinksldjump"/>
              </a:rPr>
              <a:t>FINAL JEOPARDY</a:t>
            </a:r>
            <a:endParaRPr lang="en-US" altLang="en-US" dirty="0">
              <a:solidFill>
                <a:schemeClr val="bg1"/>
              </a:solidFill>
              <a:effectLst>
                <a:outerShdw blurRad="50800" dist="38100" dir="3360000" sx="103000" sy="103000" algn="l" rotWithShape="0">
                  <a:prstClr val="black">
                    <a:alpha val="45000"/>
                  </a:prstClr>
                </a:outerShdw>
              </a:effectLst>
              <a:latin typeface="Franklin Gothic Demi Cond" panose="020B07060304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3">
            <a:extLst>
              <a:ext uri="{FF2B5EF4-FFF2-40B4-BE49-F238E27FC236}">
                <a16:creationId xmlns:a16="http://schemas.microsoft.com/office/drawing/2014/main" id="{DF7D449D-CFB1-C128-B661-8D9FF2BB2E38}"/>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77A0E057-107F-2A7D-FC29-E80518B027C7}"/>
              </a:ext>
            </a:extLst>
          </p:cNvPr>
          <p:cNvSpPr txBox="1">
            <a:spLocks noChangeArrowheads="1"/>
          </p:cNvSpPr>
          <p:nvPr/>
        </p:nvSpPr>
        <p:spPr bwMode="auto">
          <a:xfrm>
            <a:off x="914400" y="2443163"/>
            <a:ext cx="7315200" cy="175418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SCHWARZCHILD RADIUS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3A00E5C3-7532-E965-77FA-C26BF8E0397C}"/>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91C3D987-CA97-EA0D-689F-0412B8A20FB5}"/>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A2069271-85E5-477D-854A-4DC957FD3CB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60423" name="Rectangle 9">
            <a:hlinkClick r:id="rId3" action="ppaction://hlinksldjump"/>
            <a:extLst>
              <a:ext uri="{FF2B5EF4-FFF2-40B4-BE49-F238E27FC236}">
                <a16:creationId xmlns:a16="http://schemas.microsoft.com/office/drawing/2014/main" id="{B9585A38-3FFA-1D38-4DB1-12F4214E796E}"/>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3">
            <a:extLst>
              <a:ext uri="{FF2B5EF4-FFF2-40B4-BE49-F238E27FC236}">
                <a16:creationId xmlns:a16="http://schemas.microsoft.com/office/drawing/2014/main" id="{199AEAB0-E043-C06A-E959-0C1316AD609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B93FDFDD-8415-EEE8-D116-8559CA31D1D0}"/>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6657CFA7-0917-0E2C-99E9-6A66455C2CAB}"/>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DA754CD4-F7FB-1362-AE1B-B03E71FD5694}"/>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62470" name="Rectangle 9">
            <a:hlinkClick r:id="" action="ppaction://hlinkshowjump?jump=nextslide"/>
            <a:extLst>
              <a:ext uri="{FF2B5EF4-FFF2-40B4-BE49-F238E27FC236}">
                <a16:creationId xmlns:a16="http://schemas.microsoft.com/office/drawing/2014/main" id="{7E06B96A-8839-2516-0313-E7B269D28790}"/>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E9A9E0F8-375B-1346-5FAF-661D64BE79F6}"/>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62472" name="Rectangle 9">
            <a:hlinkClick r:id="rId3" action="ppaction://hlinksldjump"/>
            <a:extLst>
              <a:ext uri="{FF2B5EF4-FFF2-40B4-BE49-F238E27FC236}">
                <a16:creationId xmlns:a16="http://schemas.microsoft.com/office/drawing/2014/main" id="{1F347898-C55D-1A74-F387-0DB33F5A3392}"/>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3" name="TextBox 2">
            <a:extLst>
              <a:ext uri="{FF2B5EF4-FFF2-40B4-BE49-F238E27FC236}">
                <a16:creationId xmlns:a16="http://schemas.microsoft.com/office/drawing/2014/main" id="{24ACD2DF-A205-469E-1207-FD6B75493078}"/>
              </a:ext>
            </a:extLst>
          </p:cNvPr>
          <p:cNvSpPr txBox="1">
            <a:spLocks noRot="1" noChangeAspect="1" noMove="1" noResize="1" noEditPoints="1" noAdjustHandles="1" noChangeArrowheads="1" noChangeShapeType="1" noTextEdit="1"/>
          </p:cNvSpPr>
          <p:nvPr/>
        </p:nvSpPr>
        <p:spPr>
          <a:xfrm>
            <a:off x="381000" y="2474254"/>
            <a:ext cx="8476295" cy="2309543"/>
          </a:xfrm>
          <a:prstGeom prst="rect">
            <a:avLst/>
          </a:prstGeom>
          <a:blipFill>
            <a:blip r:embed="rId4"/>
            <a:stretch>
              <a:fillRect/>
            </a:stretch>
          </a:blipFill>
        </p:spPr>
        <p:txBody>
          <a:bodyPr/>
          <a:lstStyle/>
          <a:p>
            <a:pPr>
              <a:defRPr/>
            </a:pPr>
            <a:r>
              <a:rPr lang="en-US">
                <a:noFill/>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3">
            <a:extLst>
              <a:ext uri="{FF2B5EF4-FFF2-40B4-BE49-F238E27FC236}">
                <a16:creationId xmlns:a16="http://schemas.microsoft.com/office/drawing/2014/main" id="{64C4DDAE-6C53-07FA-FA8E-77E7A1009900}"/>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64765F37-6E9A-6B00-99F1-40330F3072B4}"/>
              </a:ext>
            </a:extLst>
          </p:cNvPr>
          <p:cNvSpPr txBox="1">
            <a:spLocks noChangeArrowheads="1"/>
          </p:cNvSpPr>
          <p:nvPr/>
        </p:nvSpPr>
        <p:spPr bwMode="auto">
          <a:xfrm>
            <a:off x="914400" y="296703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DISTANCE MODULUS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A18A8F79-E59C-71A0-7A3D-14D08EAB7CC7}"/>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EQUATIONS</a:t>
            </a:r>
          </a:p>
        </p:txBody>
      </p:sp>
      <p:sp>
        <p:nvSpPr>
          <p:cNvPr id="10" name="Text Box 6">
            <a:extLst>
              <a:ext uri="{FF2B5EF4-FFF2-40B4-BE49-F238E27FC236}">
                <a16:creationId xmlns:a16="http://schemas.microsoft.com/office/drawing/2014/main" id="{9433F21F-9E1B-86E3-122E-EFCEFA88BAE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81721561-E6F2-2E1B-93C5-2CB08B58F2F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64519" name="Rectangle 9">
            <a:hlinkClick r:id="rId3" action="ppaction://hlinksldjump"/>
            <a:extLst>
              <a:ext uri="{FF2B5EF4-FFF2-40B4-BE49-F238E27FC236}">
                <a16:creationId xmlns:a16="http://schemas.microsoft.com/office/drawing/2014/main" id="{F2A06A98-FD26-E350-6972-A26E0AFA60B0}"/>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3">
            <a:extLst>
              <a:ext uri="{FF2B5EF4-FFF2-40B4-BE49-F238E27FC236}">
                <a16:creationId xmlns:a16="http://schemas.microsoft.com/office/drawing/2014/main" id="{FCB62958-BEC4-7C25-999E-531F87D9EB9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B5944944-D701-D14F-3493-FDF28666E05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66564" name="Rectangle 9">
            <a:hlinkClick r:id="" action="ppaction://hlinkshowjump?jump=nextslide"/>
            <a:extLst>
              <a:ext uri="{FF2B5EF4-FFF2-40B4-BE49-F238E27FC236}">
                <a16:creationId xmlns:a16="http://schemas.microsoft.com/office/drawing/2014/main" id="{32D1E4BB-E3D0-05E2-EBB5-9884BFB4D1D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9C162425-8F45-5300-16F4-3D558BD4089D}"/>
              </a:ext>
            </a:extLst>
          </p:cNvPr>
          <p:cNvSpPr txBox="1">
            <a:spLocks noChangeArrowheads="1"/>
          </p:cNvSpPr>
          <p:nvPr/>
        </p:nvSpPr>
        <p:spPr bwMode="auto">
          <a:xfrm>
            <a:off x="914400" y="1719263"/>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PLANETS MAKE UP THIS PERCENTAGE OF THE MASS IN OUR SOLAR SYSTEM</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2" name="Text Box 6">
            <a:extLst>
              <a:ext uri="{FF2B5EF4-FFF2-40B4-BE49-F238E27FC236}">
                <a16:creationId xmlns:a16="http://schemas.microsoft.com/office/drawing/2014/main" id="{78D89E08-E4FA-E365-0783-782E81B51D55}"/>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10" name="Text Box 6">
            <a:extLst>
              <a:ext uri="{FF2B5EF4-FFF2-40B4-BE49-F238E27FC236}">
                <a16:creationId xmlns:a16="http://schemas.microsoft.com/office/drawing/2014/main" id="{E82F1283-ECD6-C9FC-3C30-892B5CA06A6F}"/>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66568" name="Rectangle 9">
            <a:hlinkClick r:id="rId3" action="ppaction://hlinksldjump"/>
            <a:extLst>
              <a:ext uri="{FF2B5EF4-FFF2-40B4-BE49-F238E27FC236}">
                <a16:creationId xmlns:a16="http://schemas.microsoft.com/office/drawing/2014/main" id="{FE56B662-46CF-6538-597F-345D6B50E6AD}"/>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3" name="Text Box 6">
            <a:extLst>
              <a:ext uri="{FF2B5EF4-FFF2-40B4-BE49-F238E27FC236}">
                <a16:creationId xmlns:a16="http://schemas.microsoft.com/office/drawing/2014/main" id="{2BF86A5A-DBEA-977C-F79F-680C74DFD429}"/>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3">
            <a:extLst>
              <a:ext uri="{FF2B5EF4-FFF2-40B4-BE49-F238E27FC236}">
                <a16:creationId xmlns:a16="http://schemas.microsoft.com/office/drawing/2014/main" id="{3055F133-E606-1044-F32B-1B9BACCE9BFF}"/>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E862051C-4E8D-5BF7-0C10-3B9F4C09DBFD}"/>
              </a:ext>
            </a:extLst>
          </p:cNvPr>
          <p:cNvSpPr txBox="1">
            <a:spLocks noChangeArrowheads="1"/>
          </p:cNvSpPr>
          <p:nvPr/>
        </p:nvSpPr>
        <p:spPr bwMode="auto">
          <a:xfrm>
            <a:off x="914400" y="263048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.135%</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5BE0F80D-2FC1-06AD-58A5-A49F9C7CE1BE}"/>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68613" name="Rectangle 9">
            <a:hlinkClick r:id="rId3" action="ppaction://hlinksldjump"/>
            <a:extLst>
              <a:ext uri="{FF2B5EF4-FFF2-40B4-BE49-F238E27FC236}">
                <a16:creationId xmlns:a16="http://schemas.microsoft.com/office/drawing/2014/main" id="{89669A4F-4660-E87B-6A95-CCE69BFF649C}"/>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50E49CCE-7B14-3981-A15B-0B334B762DDA}"/>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
        <p:nvSpPr>
          <p:cNvPr id="13" name="Text Box 6">
            <a:extLst>
              <a:ext uri="{FF2B5EF4-FFF2-40B4-BE49-F238E27FC236}">
                <a16:creationId xmlns:a16="http://schemas.microsoft.com/office/drawing/2014/main" id="{711C6D56-2F9F-7572-8174-4E531E787D9C}"/>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3">
            <a:extLst>
              <a:ext uri="{FF2B5EF4-FFF2-40B4-BE49-F238E27FC236}">
                <a16:creationId xmlns:a16="http://schemas.microsoft.com/office/drawing/2014/main" id="{E93C1FC6-7F25-BE1B-C192-351745591F2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3F840760-838B-D5E6-976D-E8D4A4C46C06}"/>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9" name="Text Box 4">
            <a:extLst>
              <a:ext uri="{FF2B5EF4-FFF2-40B4-BE49-F238E27FC236}">
                <a16:creationId xmlns:a16="http://schemas.microsoft.com/office/drawing/2014/main" id="{7B7127CB-B44C-F3A9-25EB-4EA8267F4AD5}"/>
              </a:ext>
            </a:extLst>
          </p:cNvPr>
          <p:cNvSpPr txBox="1">
            <a:spLocks noChangeArrowheads="1"/>
          </p:cNvSpPr>
          <p:nvPr/>
        </p:nvSpPr>
        <p:spPr bwMode="auto">
          <a:xfrm>
            <a:off x="590550" y="1747838"/>
            <a:ext cx="79629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CONDITION WHEN THREE CELESTIAL BODIES ARE ARRANGED IN A STRAIGHT LINE</a:t>
            </a:r>
            <a:endParaRPr lang="en-US" altLang="en-US" sz="5400" i="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3" name="Text Box 6">
            <a:extLst>
              <a:ext uri="{FF2B5EF4-FFF2-40B4-BE49-F238E27FC236}">
                <a16:creationId xmlns:a16="http://schemas.microsoft.com/office/drawing/2014/main" id="{6899E176-0F5B-3936-CE4B-847BA8E7476E}"/>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70662" name="Rectangle 9">
            <a:hlinkClick r:id="" action="ppaction://hlinkshowjump?jump=nextslide"/>
            <a:extLst>
              <a:ext uri="{FF2B5EF4-FFF2-40B4-BE49-F238E27FC236}">
                <a16:creationId xmlns:a16="http://schemas.microsoft.com/office/drawing/2014/main" id="{49CDC001-420D-7FD5-0933-DA8EC17E2A9F}"/>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377DC3B7-5A72-52D0-513F-5EB3F9B02B76}"/>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70664" name="Rectangle 9">
            <a:hlinkClick r:id="rId3" action="ppaction://hlinksldjump"/>
            <a:extLst>
              <a:ext uri="{FF2B5EF4-FFF2-40B4-BE49-F238E27FC236}">
                <a16:creationId xmlns:a16="http://schemas.microsoft.com/office/drawing/2014/main" id="{C5438FD2-86D3-A345-981D-8065579CBF7A}"/>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0EF682C4-B9B9-1E98-A9A8-3F2F5B848763}"/>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3">
            <a:extLst>
              <a:ext uri="{FF2B5EF4-FFF2-40B4-BE49-F238E27FC236}">
                <a16:creationId xmlns:a16="http://schemas.microsoft.com/office/drawing/2014/main" id="{763CA0CD-324E-7D39-D1AC-3A398580395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EB025570-26D9-755B-E983-EB4E46FD05AA}"/>
              </a:ext>
            </a:extLst>
          </p:cNvPr>
          <p:cNvSpPr txBox="1">
            <a:spLocks noChangeArrowheads="1"/>
          </p:cNvSpPr>
          <p:nvPr/>
        </p:nvSpPr>
        <p:spPr bwMode="auto">
          <a:xfrm>
            <a:off x="914400" y="2833688"/>
            <a:ext cx="7315200" cy="92233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SYZYGY</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314FD1F1-673F-AC83-3EE6-8A72912BDD14}"/>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72709" name="Rectangle 9">
            <a:hlinkClick r:id="rId3" action="ppaction://hlinksldjump"/>
            <a:extLst>
              <a:ext uri="{FF2B5EF4-FFF2-40B4-BE49-F238E27FC236}">
                <a16:creationId xmlns:a16="http://schemas.microsoft.com/office/drawing/2014/main" id="{329A6CE4-66BD-7F0A-25A0-9A7A558788E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241717EE-D4B3-7D2C-EBE8-34EFDEA880B1}"/>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9" name="Text Box 6">
            <a:extLst>
              <a:ext uri="{FF2B5EF4-FFF2-40B4-BE49-F238E27FC236}">
                <a16:creationId xmlns:a16="http://schemas.microsoft.com/office/drawing/2014/main" id="{D03C9EC5-5FBA-6EDB-CA47-D34B269FB45D}"/>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ext Box 3">
            <a:extLst>
              <a:ext uri="{FF2B5EF4-FFF2-40B4-BE49-F238E27FC236}">
                <a16:creationId xmlns:a16="http://schemas.microsoft.com/office/drawing/2014/main" id="{DF97F315-8873-1943-835E-463B7F1C37CB}"/>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F2E6E956-C91F-91BB-0636-36EEBFAE494D}"/>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74756" name="Rectangle 9">
            <a:hlinkClick r:id="" action="ppaction://hlinkshowjump?jump=nextslide"/>
            <a:extLst>
              <a:ext uri="{FF2B5EF4-FFF2-40B4-BE49-F238E27FC236}">
                <a16:creationId xmlns:a16="http://schemas.microsoft.com/office/drawing/2014/main" id="{9587BDA4-1439-FD0E-64DC-92E63FBFFFA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D2EA62CD-E2B8-FDFC-C824-1981E3809E7F}"/>
              </a:ext>
            </a:extLst>
          </p:cNvPr>
          <p:cNvSpPr txBox="1">
            <a:spLocks noChangeArrowheads="1"/>
          </p:cNvSpPr>
          <p:nvPr/>
        </p:nvSpPr>
        <p:spPr bwMode="auto">
          <a:xfrm>
            <a:off x="590550" y="1535113"/>
            <a:ext cx="79629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ACCOUNTS FOR APPROXIMATELY 85% OF THE MATTER IN THE UNIVERSE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3" name="Text Box 6">
            <a:extLst>
              <a:ext uri="{FF2B5EF4-FFF2-40B4-BE49-F238E27FC236}">
                <a16:creationId xmlns:a16="http://schemas.microsoft.com/office/drawing/2014/main" id="{987D6728-BB0B-D5C1-71FA-D875F93EEDA9}"/>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11" name="Text Box 6">
            <a:extLst>
              <a:ext uri="{FF2B5EF4-FFF2-40B4-BE49-F238E27FC236}">
                <a16:creationId xmlns:a16="http://schemas.microsoft.com/office/drawing/2014/main" id="{062EB5C8-B09B-CD38-E473-507AC8FE839D}"/>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74760" name="Rectangle 9">
            <a:hlinkClick r:id="rId3" action="ppaction://hlinksldjump"/>
            <a:extLst>
              <a:ext uri="{FF2B5EF4-FFF2-40B4-BE49-F238E27FC236}">
                <a16:creationId xmlns:a16="http://schemas.microsoft.com/office/drawing/2014/main" id="{9E188411-B619-EDB5-A3F8-7C7F50D52493}"/>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161DB804-2BA7-C9A2-37B8-DA95B1BBC6DB}"/>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ext Box 3">
            <a:extLst>
              <a:ext uri="{FF2B5EF4-FFF2-40B4-BE49-F238E27FC236}">
                <a16:creationId xmlns:a16="http://schemas.microsoft.com/office/drawing/2014/main" id="{79EFC097-37B7-7B5C-E8C7-7B31C1170A0D}"/>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A5E585E5-45CD-35A0-A7D5-7C65771B75FD}"/>
              </a:ext>
            </a:extLst>
          </p:cNvPr>
          <p:cNvSpPr txBox="1">
            <a:spLocks noChangeArrowheads="1"/>
          </p:cNvSpPr>
          <p:nvPr/>
        </p:nvSpPr>
        <p:spPr bwMode="auto">
          <a:xfrm>
            <a:off x="876300" y="2863850"/>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DARK MATTER</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1F1DE5A9-D2ED-D705-746B-2DACDEF43BE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76805" name="Rectangle 9">
            <a:hlinkClick r:id="rId3" action="ppaction://hlinksldjump"/>
            <a:extLst>
              <a:ext uri="{FF2B5EF4-FFF2-40B4-BE49-F238E27FC236}">
                <a16:creationId xmlns:a16="http://schemas.microsoft.com/office/drawing/2014/main" id="{C6AD8AFA-5B00-E4FE-43BB-3E40ADF1B19F}"/>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A7560113-AFEC-106A-A013-1C88A80FFD3A}"/>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9" name="Text Box 6">
            <a:extLst>
              <a:ext uri="{FF2B5EF4-FFF2-40B4-BE49-F238E27FC236}">
                <a16:creationId xmlns:a16="http://schemas.microsoft.com/office/drawing/2014/main" id="{656E102E-AB29-F965-D489-7D017CAB7978}"/>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3">
            <a:extLst>
              <a:ext uri="{FF2B5EF4-FFF2-40B4-BE49-F238E27FC236}">
                <a16:creationId xmlns:a16="http://schemas.microsoft.com/office/drawing/2014/main" id="{202A1D78-7DE5-AA49-4C6B-79906BF9003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DDF3EC26-06F1-D7BA-6D5B-F0F2F28D527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78852" name="Rectangle 9">
            <a:hlinkClick r:id="" action="ppaction://hlinkshowjump?jump=nextslide"/>
            <a:extLst>
              <a:ext uri="{FF2B5EF4-FFF2-40B4-BE49-F238E27FC236}">
                <a16:creationId xmlns:a16="http://schemas.microsoft.com/office/drawing/2014/main" id="{DEF39D95-8750-2E08-718A-D8155E7B9C82}"/>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23EA9632-69CA-BBBD-85B5-D82CC76E30CD}"/>
              </a:ext>
            </a:extLst>
          </p:cNvPr>
          <p:cNvSpPr txBox="1">
            <a:spLocks noChangeArrowheads="1"/>
          </p:cNvSpPr>
          <p:nvPr/>
        </p:nvSpPr>
        <p:spPr bwMode="auto">
          <a:xfrm>
            <a:off x="914400" y="2028825"/>
            <a:ext cx="7315200" cy="258445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JUPITER MOON HAS 400 ACTIVE VOLCANOS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3" name="Text Box 6">
            <a:extLst>
              <a:ext uri="{FF2B5EF4-FFF2-40B4-BE49-F238E27FC236}">
                <a16:creationId xmlns:a16="http://schemas.microsoft.com/office/drawing/2014/main" id="{FE17F925-F0EA-D3A9-CF32-E09A1562A2D5}"/>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11" name="Text Box 6">
            <a:extLst>
              <a:ext uri="{FF2B5EF4-FFF2-40B4-BE49-F238E27FC236}">
                <a16:creationId xmlns:a16="http://schemas.microsoft.com/office/drawing/2014/main" id="{F3F789E5-5419-E860-F821-48DCA452AA1D}"/>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78856" name="Rectangle 9">
            <a:hlinkClick r:id="rId3" action="ppaction://hlinksldjump"/>
            <a:extLst>
              <a:ext uri="{FF2B5EF4-FFF2-40B4-BE49-F238E27FC236}">
                <a16:creationId xmlns:a16="http://schemas.microsoft.com/office/drawing/2014/main" id="{B05EBC1C-E58F-65EA-7A85-618C7883B116}"/>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50661175-0FF2-96D2-A235-89A47D9896CC}"/>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id="{68BDB60F-B5B8-1633-6E8D-D4F3A1B8211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DE25A4A2-BB9D-1688-0A9B-9DE0D7000A3E}"/>
              </a:ext>
            </a:extLst>
          </p:cNvPr>
          <p:cNvSpPr txBox="1">
            <a:spLocks noChangeArrowheads="1"/>
          </p:cNvSpPr>
          <p:nvPr/>
        </p:nvSpPr>
        <p:spPr bwMode="auto">
          <a:xfrm>
            <a:off x="914400" y="2708275"/>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NASA</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067A7767-2C75-1572-DBAA-6B46FB699329}"/>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5C2B7CA6-4095-1EB9-928E-0535B297976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D602E401-D4A2-A912-1C40-0F349879A6B1}"/>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25607" name="Rectangle 9">
            <a:hlinkClick r:id="" action="ppaction://hlinkshowjump?jump=nextslide"/>
            <a:extLst>
              <a:ext uri="{FF2B5EF4-FFF2-40B4-BE49-F238E27FC236}">
                <a16:creationId xmlns:a16="http://schemas.microsoft.com/office/drawing/2014/main" id="{64E45109-B2C4-2D5F-B19A-D99584181DC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12205FB9-AAA4-387E-453E-8A50D84D92C8}"/>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25609" name="Rectangle 9">
            <a:hlinkClick r:id="rId3" action="ppaction://hlinksldjump"/>
            <a:extLst>
              <a:ext uri="{FF2B5EF4-FFF2-40B4-BE49-F238E27FC236}">
                <a16:creationId xmlns:a16="http://schemas.microsoft.com/office/drawing/2014/main" id="{5C87126D-2050-FA1C-F760-C963545877B5}"/>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3">
            <a:extLst>
              <a:ext uri="{FF2B5EF4-FFF2-40B4-BE49-F238E27FC236}">
                <a16:creationId xmlns:a16="http://schemas.microsoft.com/office/drawing/2014/main" id="{BA3D7172-0A4D-85EB-29F3-68EA9C945B6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7DFBA69A-D070-72FD-907C-37845BADA2FC}"/>
              </a:ext>
            </a:extLst>
          </p:cNvPr>
          <p:cNvSpPr txBox="1">
            <a:spLocks noChangeArrowheads="1"/>
          </p:cNvSpPr>
          <p:nvPr/>
        </p:nvSpPr>
        <p:spPr bwMode="auto">
          <a:xfrm>
            <a:off x="914400" y="285908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IO</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1578983B-9CA5-8204-5F46-BBB805ED011B}"/>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80901" name="Rectangle 9">
            <a:hlinkClick r:id="rId3" action="ppaction://hlinksldjump"/>
            <a:extLst>
              <a:ext uri="{FF2B5EF4-FFF2-40B4-BE49-F238E27FC236}">
                <a16:creationId xmlns:a16="http://schemas.microsoft.com/office/drawing/2014/main" id="{5BECE940-F210-18E0-985E-B43DCA475232}"/>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153C7398-714C-0E77-5E9F-0A43EF15B224}"/>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9" name="Text Box 6">
            <a:extLst>
              <a:ext uri="{FF2B5EF4-FFF2-40B4-BE49-F238E27FC236}">
                <a16:creationId xmlns:a16="http://schemas.microsoft.com/office/drawing/2014/main" id="{FD9D767A-F644-D79D-1E14-03B851318960}"/>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3">
            <a:extLst>
              <a:ext uri="{FF2B5EF4-FFF2-40B4-BE49-F238E27FC236}">
                <a16:creationId xmlns:a16="http://schemas.microsoft.com/office/drawing/2014/main" id="{EB50D9BC-E224-7347-0967-3FE4C4D5CC99}"/>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05E6E419-879A-2358-5429-90D2E4540A0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82948" name="Rectangle 9">
            <a:hlinkClick r:id="" action="ppaction://hlinkshowjump?jump=nextslide"/>
            <a:extLst>
              <a:ext uri="{FF2B5EF4-FFF2-40B4-BE49-F238E27FC236}">
                <a16:creationId xmlns:a16="http://schemas.microsoft.com/office/drawing/2014/main" id="{AFA06875-131A-064F-5734-69D3AEAAB0C2}"/>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C2D96BBD-36E2-07AC-FB25-C28CC54401F8}"/>
              </a:ext>
            </a:extLst>
          </p:cNvPr>
          <p:cNvSpPr txBox="1">
            <a:spLocks noChangeArrowheads="1"/>
          </p:cNvSpPr>
          <p:nvPr/>
        </p:nvSpPr>
        <p:spPr bwMode="auto">
          <a:xfrm>
            <a:off x="590550" y="2743200"/>
            <a:ext cx="79629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SPACE SMELLS LIKE THIS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3" name="Text Box 6">
            <a:extLst>
              <a:ext uri="{FF2B5EF4-FFF2-40B4-BE49-F238E27FC236}">
                <a16:creationId xmlns:a16="http://schemas.microsoft.com/office/drawing/2014/main" id="{DF4D6573-BCFA-AF38-2486-555E3399A695}"/>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11" name="Text Box 6">
            <a:extLst>
              <a:ext uri="{FF2B5EF4-FFF2-40B4-BE49-F238E27FC236}">
                <a16:creationId xmlns:a16="http://schemas.microsoft.com/office/drawing/2014/main" id="{13F7A860-A3FE-06D9-320A-DEE8B09F62AF}"/>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82952" name="Rectangle 9">
            <a:hlinkClick r:id="rId3" action="ppaction://hlinksldjump"/>
            <a:extLst>
              <a:ext uri="{FF2B5EF4-FFF2-40B4-BE49-F238E27FC236}">
                <a16:creationId xmlns:a16="http://schemas.microsoft.com/office/drawing/2014/main" id="{0646C86D-C912-6DDF-8321-08418E3238FC}"/>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87F1E7B1-8E69-7BBA-5984-C663DF1F35E5}"/>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3">
            <a:extLst>
              <a:ext uri="{FF2B5EF4-FFF2-40B4-BE49-F238E27FC236}">
                <a16:creationId xmlns:a16="http://schemas.microsoft.com/office/drawing/2014/main" id="{DF3E5949-A803-6F3B-B0E0-ECCFB8A3460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82BE976D-E5B1-8674-9DE9-BD3E8F57980A}"/>
              </a:ext>
            </a:extLst>
          </p:cNvPr>
          <p:cNvSpPr txBox="1">
            <a:spLocks noChangeArrowheads="1"/>
          </p:cNvSpPr>
          <p:nvPr/>
        </p:nvSpPr>
        <p:spPr bwMode="auto">
          <a:xfrm>
            <a:off x="914400" y="2551113"/>
            <a:ext cx="7315200" cy="175418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HOT METAL, DIESEL FUMES, AND BARBECUE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CF10F1CC-8BAF-61F7-3F81-8C9E21222A1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84997" name="Rectangle 9">
            <a:hlinkClick r:id="rId3" action="ppaction://hlinksldjump"/>
            <a:extLst>
              <a:ext uri="{FF2B5EF4-FFF2-40B4-BE49-F238E27FC236}">
                <a16:creationId xmlns:a16="http://schemas.microsoft.com/office/drawing/2014/main" id="{FC996F08-4132-44D9-4FDD-A560F332BEAF}"/>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E2CD7806-1AE4-5C60-054C-6A851D2824F0}"/>
              </a:ext>
            </a:extLst>
          </p:cNvPr>
          <p:cNvSpPr txBox="1">
            <a:spLocks noChangeArrowheads="1"/>
          </p:cNvSpPr>
          <p:nvPr/>
        </p:nvSpPr>
        <p:spPr bwMode="auto">
          <a:xfrm>
            <a:off x="266700" y="573088"/>
            <a:ext cx="12192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9" name="Text Box 6">
            <a:extLst>
              <a:ext uri="{FF2B5EF4-FFF2-40B4-BE49-F238E27FC236}">
                <a16:creationId xmlns:a16="http://schemas.microsoft.com/office/drawing/2014/main" id="{8E6D5A69-9C0B-64BB-5324-ECD7189C28CD}"/>
              </a:ext>
            </a:extLst>
          </p:cNvPr>
          <p:cNvSpPr txBox="1">
            <a:spLocks noChangeArrowheads="1"/>
          </p:cNvSpPr>
          <p:nvPr/>
        </p:nvSpPr>
        <p:spPr bwMode="auto">
          <a:xfrm>
            <a:off x="-457200" y="76200"/>
            <a:ext cx="2667000" cy="708025"/>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PLANETS &amp;</a:t>
            </a:r>
            <a:b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b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STARS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3">
            <a:extLst>
              <a:ext uri="{FF2B5EF4-FFF2-40B4-BE49-F238E27FC236}">
                <a16:creationId xmlns:a16="http://schemas.microsoft.com/office/drawing/2014/main" id="{C405BB98-73EB-06B8-511C-8B149885A6C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9445A0CB-8590-BD99-A1DF-B27B0C6985B6}"/>
              </a:ext>
            </a:extLst>
          </p:cNvPr>
          <p:cNvSpPr txBox="1">
            <a:spLocks noChangeArrowheads="1"/>
          </p:cNvSpPr>
          <p:nvPr/>
        </p:nvSpPr>
        <p:spPr bwMode="auto">
          <a:xfrm>
            <a:off x="914400" y="828675"/>
            <a:ext cx="7315200" cy="5078413"/>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THESE WERE DETECTED BY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LIGO AFTER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TWO BLACK HOLES COLLIDED ONE BILLION LIGHT-YEARS AGO</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0293B5B7-37C7-3E2E-7CD3-E62D54D04416}"/>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5CF89AC7-4700-7172-84DC-CA8D0DB7EA41}"/>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BA0C270D-96DF-E33F-5AA6-318DC66B6098}"/>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87047" name="Rectangle 9">
            <a:hlinkClick r:id="" action="ppaction://hlinkshowjump?jump=nextslide"/>
            <a:extLst>
              <a:ext uri="{FF2B5EF4-FFF2-40B4-BE49-F238E27FC236}">
                <a16:creationId xmlns:a16="http://schemas.microsoft.com/office/drawing/2014/main" id="{836A9FDA-DEB4-63FF-1CB2-D28B56DED2D0}"/>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9D51E3C0-6737-BA2D-6EB2-B756E4BA4BE4}"/>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87049" name="Rectangle 9">
            <a:hlinkClick r:id="rId3" action="ppaction://hlinksldjump"/>
            <a:extLst>
              <a:ext uri="{FF2B5EF4-FFF2-40B4-BE49-F238E27FC236}">
                <a16:creationId xmlns:a16="http://schemas.microsoft.com/office/drawing/2014/main" id="{494008F8-2950-0FAA-5FED-B98F5750AB46}"/>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3">
            <a:extLst>
              <a:ext uri="{FF2B5EF4-FFF2-40B4-BE49-F238E27FC236}">
                <a16:creationId xmlns:a16="http://schemas.microsoft.com/office/drawing/2014/main" id="{CD71E4F1-201E-D783-D58E-83C292E9B6B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0BEFD743-CBC3-6DEA-0262-1EEE8548B514}"/>
              </a:ext>
            </a:extLst>
          </p:cNvPr>
          <p:cNvSpPr txBox="1">
            <a:spLocks noChangeArrowheads="1"/>
          </p:cNvSpPr>
          <p:nvPr/>
        </p:nvSpPr>
        <p:spPr bwMode="auto">
          <a:xfrm>
            <a:off x="914400" y="244316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GRAVITATIONAL</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WAVES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B5D7A77F-5938-70C6-28E9-9F44358641DA}"/>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E1E4529A-2E26-A8C5-B147-A6B8437A8DAB}"/>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0D362EE9-DA11-2206-0DE9-5ECFD3B8E413}"/>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89095" name="Rectangle 9">
            <a:hlinkClick r:id="rId3" action="ppaction://hlinksldjump"/>
            <a:extLst>
              <a:ext uri="{FF2B5EF4-FFF2-40B4-BE49-F238E27FC236}">
                <a16:creationId xmlns:a16="http://schemas.microsoft.com/office/drawing/2014/main" id="{20E0E1EB-5F72-E2F8-88C0-23566A0447E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3">
            <a:extLst>
              <a:ext uri="{FF2B5EF4-FFF2-40B4-BE49-F238E27FC236}">
                <a16:creationId xmlns:a16="http://schemas.microsoft.com/office/drawing/2014/main" id="{12FB388F-3382-EB4D-7FF5-31F9A34BBBD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8C0B1045-9F71-A394-0B05-F318F823226D}"/>
              </a:ext>
            </a:extLst>
          </p:cNvPr>
          <p:cNvSpPr txBox="1">
            <a:spLocks noChangeArrowheads="1"/>
          </p:cNvSpPr>
          <p:nvPr/>
        </p:nvSpPr>
        <p:spPr bwMode="auto">
          <a:xfrm>
            <a:off x="914400" y="293688"/>
            <a:ext cx="7315200" cy="59086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THEORY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STATES THAT THE CURVATURE OF SPACETIME IS DIRECTLY RELATED TO THE </a:t>
            </a:r>
            <a:r>
              <a:rPr lang="en-US" altLang="en-US" sz="5400" b="1" i="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E</a:t>
            </a: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 AND </a:t>
            </a:r>
            <a:r>
              <a:rPr lang="en-US" altLang="en-US" sz="5400" b="1" i="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p</a:t>
            </a: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  OF MATTER PRESENT</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3BC6CDD4-F79E-4483-29F6-D196FD1CFD94}"/>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70580E67-067D-0979-18C7-35FEF5603954}"/>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01F394E7-B360-74DD-7D70-3BE3E9BDA097}"/>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91143" name="Rectangle 9">
            <a:hlinkClick r:id="" action="ppaction://hlinkshowjump?jump=nextslide"/>
            <a:extLst>
              <a:ext uri="{FF2B5EF4-FFF2-40B4-BE49-F238E27FC236}">
                <a16:creationId xmlns:a16="http://schemas.microsoft.com/office/drawing/2014/main" id="{ADEB5D54-91CE-5A63-F641-EB6678F5D854}"/>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0614AA62-B8BE-CB51-C6F8-1A74514320FF}"/>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91145" name="Rectangle 9">
            <a:hlinkClick r:id="rId3" action="ppaction://hlinksldjump"/>
            <a:extLst>
              <a:ext uri="{FF2B5EF4-FFF2-40B4-BE49-F238E27FC236}">
                <a16:creationId xmlns:a16="http://schemas.microsoft.com/office/drawing/2014/main" id="{19ECF61E-73D5-C7E8-F305-3CC5BB91DF6A}"/>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 Box 3">
            <a:extLst>
              <a:ext uri="{FF2B5EF4-FFF2-40B4-BE49-F238E27FC236}">
                <a16:creationId xmlns:a16="http://schemas.microsoft.com/office/drawing/2014/main" id="{A98FF14E-69F0-7210-87C0-BDF39F16CFF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D4B4C183-4F84-0A77-B559-67DE4DAEEDEB}"/>
              </a:ext>
            </a:extLst>
          </p:cNvPr>
          <p:cNvSpPr txBox="1">
            <a:spLocks noChangeArrowheads="1"/>
          </p:cNvSpPr>
          <p:nvPr/>
        </p:nvSpPr>
        <p:spPr bwMode="auto">
          <a:xfrm>
            <a:off x="914400" y="244316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GENERAL THEORY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OF RELATIVITY</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5342FCB4-C84E-02B3-D596-E288985AB889}"/>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BD54E0D4-3B24-2CFD-BCEA-7BBDF8CC9D3A}"/>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DE3F75BF-FC4F-4819-0DE8-3836EB72EEC8}"/>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93191" name="Rectangle 9">
            <a:hlinkClick r:id="rId3" action="ppaction://hlinksldjump"/>
            <a:extLst>
              <a:ext uri="{FF2B5EF4-FFF2-40B4-BE49-F238E27FC236}">
                <a16:creationId xmlns:a16="http://schemas.microsoft.com/office/drawing/2014/main" id="{F1C5DCDD-C3DD-E73B-6AB0-22251019490A}"/>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3">
            <a:extLst>
              <a:ext uri="{FF2B5EF4-FFF2-40B4-BE49-F238E27FC236}">
                <a16:creationId xmlns:a16="http://schemas.microsoft.com/office/drawing/2014/main" id="{5692E33B-ACA0-AE58-DFFF-1045F32D8132}"/>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3E170EDA-4619-67F4-42FF-8BE8318FCF8C}"/>
              </a:ext>
            </a:extLst>
          </p:cNvPr>
          <p:cNvSpPr txBox="1">
            <a:spLocks noChangeArrowheads="1"/>
          </p:cNvSpPr>
          <p:nvPr/>
        </p:nvSpPr>
        <p:spPr bwMode="auto">
          <a:xfrm>
            <a:off x="914400" y="1720850"/>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UNIVERSITY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AT WHICH ALBERT EINSTEIN RECEIVED HIS DOCTORATE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0F3B623F-BE42-A15D-F1F1-13F509F82F58}"/>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E66AD967-330B-91FE-88D4-7CBF651CCC33}"/>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A8ECDA06-871A-9A49-98ED-47651E73484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95239" name="Rectangle 9">
            <a:hlinkClick r:id="" action="ppaction://hlinkshowjump?jump=nextslide"/>
            <a:extLst>
              <a:ext uri="{FF2B5EF4-FFF2-40B4-BE49-F238E27FC236}">
                <a16:creationId xmlns:a16="http://schemas.microsoft.com/office/drawing/2014/main" id="{F99FA7F5-5D30-C9F1-CA0E-56B9EBDF5999}"/>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D7BBC828-32EB-0DBB-862D-73F294E57657}"/>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95241" name="Rectangle 9">
            <a:hlinkClick r:id="rId3" action="ppaction://hlinksldjump"/>
            <a:extLst>
              <a:ext uri="{FF2B5EF4-FFF2-40B4-BE49-F238E27FC236}">
                <a16:creationId xmlns:a16="http://schemas.microsoft.com/office/drawing/2014/main" id="{DD2B55A9-8D9B-B977-A5EC-C0E9E7C18932}"/>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3">
            <a:extLst>
              <a:ext uri="{FF2B5EF4-FFF2-40B4-BE49-F238E27FC236}">
                <a16:creationId xmlns:a16="http://schemas.microsoft.com/office/drawing/2014/main" id="{31815B02-A388-AE20-B2A6-137B65835F6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FCA9A97E-82D4-FC35-421A-EBF9AC40E05A}"/>
              </a:ext>
            </a:extLst>
          </p:cNvPr>
          <p:cNvSpPr txBox="1">
            <a:spLocks noChangeArrowheads="1"/>
          </p:cNvSpPr>
          <p:nvPr/>
        </p:nvSpPr>
        <p:spPr bwMode="auto">
          <a:xfrm>
            <a:off x="914400" y="2443163"/>
            <a:ext cx="7315200" cy="175418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UNIVERSITY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OF ZURICH</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34F4DDD7-5562-0FD5-04C6-5CEDA9FF262F}"/>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11C83029-7D57-B92F-C3DE-8756DFD9F71C}"/>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0F118AD3-BC11-FED7-F4C7-8D349BABF05D}"/>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97287" name="Rectangle 9">
            <a:hlinkClick r:id="rId3" action="ppaction://hlinksldjump"/>
            <a:extLst>
              <a:ext uri="{FF2B5EF4-FFF2-40B4-BE49-F238E27FC236}">
                <a16:creationId xmlns:a16="http://schemas.microsoft.com/office/drawing/2014/main" id="{DD5E1983-89D5-185D-7EEA-E8E6E8544648}"/>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3">
            <a:extLst>
              <a:ext uri="{FF2B5EF4-FFF2-40B4-BE49-F238E27FC236}">
                <a16:creationId xmlns:a16="http://schemas.microsoft.com/office/drawing/2014/main" id="{91E6F020-52EC-8F7D-B51F-74841083BADA}"/>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D8443D89-8E5C-646B-8F28-D44E59595497}"/>
              </a:ext>
            </a:extLst>
          </p:cNvPr>
          <p:cNvSpPr txBox="1">
            <a:spLocks noChangeArrowheads="1"/>
          </p:cNvSpPr>
          <p:nvPr/>
        </p:nvSpPr>
        <p:spPr bwMode="auto">
          <a:xfrm>
            <a:off x="914400" y="1062038"/>
            <a:ext cx="7315200" cy="5154612"/>
          </a:xfrm>
          <a:prstGeom prst="rect">
            <a:avLst/>
          </a:prstGeom>
          <a:noFill/>
          <a:ln>
            <a:noFill/>
          </a:ln>
          <a:effectLst/>
        </p:spPr>
        <p:txBody>
          <a:bodyPr>
            <a:spAutoFit/>
          </a:bodyPr>
          <a:lstStyle/>
          <a:p>
            <a:pPr algn="ctr" fontAlgn="auto">
              <a:spcBef>
                <a:spcPct val="50000"/>
              </a:spcBef>
              <a:spcAft>
                <a:spcPts val="0"/>
              </a:spcAft>
              <a:defRPr/>
            </a:pPr>
            <a: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“EUREKA: A PROSE </a:t>
            </a:r>
            <a:b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POEM” WRITTEN BY THIS </a:t>
            </a:r>
            <a:b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POET INCLUDED A COSMOLOGICAL THEORY THAT PREDATES THE </a:t>
            </a:r>
            <a:b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BIG BANG THEORY </a:t>
            </a:r>
            <a:b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47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BY 80 YEARS</a:t>
            </a:r>
            <a:endParaRPr lang="en-US" altLang="en-US" sz="47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B53753E4-14FB-A14C-C5F7-A32A422379FB}"/>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79FF1311-357F-3E59-B0C4-050C0A5E4AC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5698945A-75E3-CA7C-C8E0-CBBA3045347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99335" name="Rectangle 9">
            <a:hlinkClick r:id="" action="ppaction://hlinkshowjump?jump=nextslide"/>
            <a:extLst>
              <a:ext uri="{FF2B5EF4-FFF2-40B4-BE49-F238E27FC236}">
                <a16:creationId xmlns:a16="http://schemas.microsoft.com/office/drawing/2014/main" id="{172D0F35-02C3-3AEB-AE25-97A30268D06D}"/>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09012BAA-E413-E552-DB49-D20B1D11745D}"/>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99337" name="Rectangle 9">
            <a:hlinkClick r:id="rId3" action="ppaction://hlinksldjump"/>
            <a:extLst>
              <a:ext uri="{FF2B5EF4-FFF2-40B4-BE49-F238E27FC236}">
                <a16:creationId xmlns:a16="http://schemas.microsoft.com/office/drawing/2014/main" id="{5BF08ECB-526F-8A84-1E20-AFA0E2AD0FD6}"/>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A9EB3109-2A56-7329-7130-A5E36F973C6C}"/>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BE11D1B6-84CA-E21F-1D2D-2DAEE08F82A7}"/>
              </a:ext>
            </a:extLst>
          </p:cNvPr>
          <p:cNvSpPr txBox="1">
            <a:spLocks noChangeArrowheads="1"/>
          </p:cNvSpPr>
          <p:nvPr/>
        </p:nvSpPr>
        <p:spPr bwMode="auto">
          <a:xfrm>
            <a:off x="914400" y="2028825"/>
            <a:ext cx="7315200" cy="258445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NATIONAL AERONAUTIC &amp; SPACE ADMINISTRATION</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6536C5D4-DE75-097B-8997-009004592746}"/>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10125331-91CF-EA45-FB63-33E8951FD1B7}"/>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5BFDB1F9-A5AB-9F1D-CB1F-75CE1EF75D08}"/>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27655" name="Rectangle 9">
            <a:hlinkClick r:id="rId3" action="ppaction://hlinksldjump"/>
            <a:extLst>
              <a:ext uri="{FF2B5EF4-FFF2-40B4-BE49-F238E27FC236}">
                <a16:creationId xmlns:a16="http://schemas.microsoft.com/office/drawing/2014/main" id="{C0C9864F-AE40-74D8-57F2-EDCD0BDC614A}"/>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3">
            <a:extLst>
              <a:ext uri="{FF2B5EF4-FFF2-40B4-BE49-F238E27FC236}">
                <a16:creationId xmlns:a16="http://schemas.microsoft.com/office/drawing/2014/main" id="{B3AFA403-081A-4847-2934-C0F4DDE26389}"/>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6E783405-FCAF-DD01-1086-BEDECFAA6A25}"/>
              </a:ext>
            </a:extLst>
          </p:cNvPr>
          <p:cNvSpPr txBox="1">
            <a:spLocks noChangeArrowheads="1"/>
          </p:cNvSpPr>
          <p:nvPr/>
        </p:nvSpPr>
        <p:spPr bwMode="auto">
          <a:xfrm>
            <a:off x="914400" y="244316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EDGAR ALLAN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POE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949F2A06-E5D6-763C-B6F6-E19AE6998518}"/>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08DA9C78-DD8B-531F-0BFD-6CEEECA4DF2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3F308C13-AAD7-ADE5-E639-CC6AD5FABA3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01383" name="Rectangle 9">
            <a:hlinkClick r:id="rId3" action="ppaction://hlinksldjump"/>
            <a:extLst>
              <a:ext uri="{FF2B5EF4-FFF2-40B4-BE49-F238E27FC236}">
                <a16:creationId xmlns:a16="http://schemas.microsoft.com/office/drawing/2014/main" id="{CA987E2C-A9B1-AAC0-AA22-CE55EFE2AF09}"/>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3">
            <a:extLst>
              <a:ext uri="{FF2B5EF4-FFF2-40B4-BE49-F238E27FC236}">
                <a16:creationId xmlns:a16="http://schemas.microsoft.com/office/drawing/2014/main" id="{620C4E01-0BC4-7A80-5277-60F963F8328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76C2D2C5-A706-AAEE-71C7-0C1D7FB305D0}"/>
              </a:ext>
            </a:extLst>
          </p:cNvPr>
          <p:cNvSpPr txBox="1">
            <a:spLocks noChangeArrowheads="1"/>
          </p:cNvSpPr>
          <p:nvPr/>
        </p:nvSpPr>
        <p:spPr bwMode="auto">
          <a:xfrm>
            <a:off x="914400" y="1304925"/>
            <a:ext cx="7315200" cy="424815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STAR WAS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USED IN 1920 TO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FIRST OBSERVE GRAVITATIONAL BLUESHIFT</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6AA57FEA-5016-2F83-43E4-5453507BE4FE}"/>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4F676BC8-AE79-CF67-FECB-3C6098A09B62}"/>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3D87CC1A-3100-CAED-352D-C189D8646DF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03431" name="Rectangle 9">
            <a:hlinkClick r:id="" action="ppaction://hlinkshowjump?jump=nextslide"/>
            <a:extLst>
              <a:ext uri="{FF2B5EF4-FFF2-40B4-BE49-F238E27FC236}">
                <a16:creationId xmlns:a16="http://schemas.microsoft.com/office/drawing/2014/main" id="{114A5189-A331-CDE0-4D7F-B5261BB84276}"/>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98EE2309-D0D6-BBE1-B856-CAFEAEB777CE}"/>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03433" name="Rectangle 9">
            <a:hlinkClick r:id="rId3" action="ppaction://hlinksldjump"/>
            <a:extLst>
              <a:ext uri="{FF2B5EF4-FFF2-40B4-BE49-F238E27FC236}">
                <a16:creationId xmlns:a16="http://schemas.microsoft.com/office/drawing/2014/main" id="{CDF9FABF-35FF-E9C1-9875-2FA036DF41A3}"/>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ext Box 3">
            <a:extLst>
              <a:ext uri="{FF2B5EF4-FFF2-40B4-BE49-F238E27FC236}">
                <a16:creationId xmlns:a16="http://schemas.microsoft.com/office/drawing/2014/main" id="{2F8B02A6-8136-A329-D2EB-D9EA679E137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F8093B53-8C95-569B-BE6D-2BAE5D1995CB}"/>
              </a:ext>
            </a:extLst>
          </p:cNvPr>
          <p:cNvSpPr txBox="1">
            <a:spLocks noChangeArrowheads="1"/>
          </p:cNvSpPr>
          <p:nvPr/>
        </p:nvSpPr>
        <p:spPr bwMode="auto">
          <a:xfrm>
            <a:off x="914400" y="296703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SIRIUS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C35AB230-02BB-1EDE-94F2-CC1C23AC3344}"/>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RELATIVITY</a:t>
            </a:r>
          </a:p>
        </p:txBody>
      </p:sp>
      <p:sp>
        <p:nvSpPr>
          <p:cNvPr id="10" name="Text Box 6">
            <a:extLst>
              <a:ext uri="{FF2B5EF4-FFF2-40B4-BE49-F238E27FC236}">
                <a16:creationId xmlns:a16="http://schemas.microsoft.com/office/drawing/2014/main" id="{AE61E602-D2F1-B483-C2DA-23B6C39C4AD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8A26A4C1-E4B0-A1E7-9AE1-9F8C00EAD92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05479" name="Rectangle 9">
            <a:hlinkClick r:id="rId3" action="ppaction://hlinksldjump"/>
            <a:extLst>
              <a:ext uri="{FF2B5EF4-FFF2-40B4-BE49-F238E27FC236}">
                <a16:creationId xmlns:a16="http://schemas.microsoft.com/office/drawing/2014/main" id="{0D1E389A-076A-4A13-6F0A-AC0ED8A14771}"/>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3">
            <a:extLst>
              <a:ext uri="{FF2B5EF4-FFF2-40B4-BE49-F238E27FC236}">
                <a16:creationId xmlns:a16="http://schemas.microsoft.com/office/drawing/2014/main" id="{7EF72188-82C9-5501-8740-93BE7F9F18C8}"/>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0599CF25-F8CE-41A0-D296-C9101B4CF19E}"/>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
        <p:nvSpPr>
          <p:cNvPr id="10" name="Text Box 6">
            <a:extLst>
              <a:ext uri="{FF2B5EF4-FFF2-40B4-BE49-F238E27FC236}">
                <a16:creationId xmlns:a16="http://schemas.microsoft.com/office/drawing/2014/main" id="{45DCEB8D-7B94-15BA-830B-DC3789165BD6}"/>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EBFF1971-82FE-BDCC-4F7C-79D5E9EB610B}"/>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07526" name="Rectangle 9">
            <a:hlinkClick r:id="" action="ppaction://hlinkshowjump?jump=nextslide"/>
            <a:extLst>
              <a:ext uri="{FF2B5EF4-FFF2-40B4-BE49-F238E27FC236}">
                <a16:creationId xmlns:a16="http://schemas.microsoft.com/office/drawing/2014/main" id="{182154F6-E87C-EB84-1394-EFF2E3F678BA}"/>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C5E96750-9B56-069D-073D-1DB73C4AF68B}"/>
              </a:ext>
            </a:extLst>
          </p:cNvPr>
          <p:cNvSpPr txBox="1">
            <a:spLocks noChangeArrowheads="1"/>
          </p:cNvSpPr>
          <p:nvPr/>
        </p:nvSpPr>
        <p:spPr bwMode="auto">
          <a:xfrm>
            <a:off x="914400" y="1720850"/>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IS THE TERM USED TO DESCRIBE A STAR THAT HAS STABILIZED</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45AB58E5-209D-52E6-62D6-7C359D4BDBD8}"/>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07529" name="Rectangle 9">
            <a:hlinkClick r:id="rId3" action="ppaction://hlinksldjump"/>
            <a:extLst>
              <a:ext uri="{FF2B5EF4-FFF2-40B4-BE49-F238E27FC236}">
                <a16:creationId xmlns:a16="http://schemas.microsoft.com/office/drawing/2014/main" id="{2D880426-213B-2EC7-3F86-5DB24BEF874C}"/>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3">
            <a:extLst>
              <a:ext uri="{FF2B5EF4-FFF2-40B4-BE49-F238E27FC236}">
                <a16:creationId xmlns:a16="http://schemas.microsoft.com/office/drawing/2014/main" id="{975A988F-1063-C060-16A8-4BB2DBC45E9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056CF173-2D74-A220-3849-A802494BB66F}"/>
              </a:ext>
            </a:extLst>
          </p:cNvPr>
          <p:cNvSpPr txBox="1">
            <a:spLocks noChangeArrowheads="1"/>
          </p:cNvSpPr>
          <p:nvPr/>
        </p:nvSpPr>
        <p:spPr bwMode="auto">
          <a:xfrm>
            <a:off x="914400" y="255111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MAIN-SEQUENCE</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STAR</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64EDA057-4EDE-C675-B678-58B4F0CF6582}"/>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09573" name="Rectangle 9">
            <a:hlinkClick r:id="rId3" action="ppaction://hlinksldjump"/>
            <a:extLst>
              <a:ext uri="{FF2B5EF4-FFF2-40B4-BE49-F238E27FC236}">
                <a16:creationId xmlns:a16="http://schemas.microsoft.com/office/drawing/2014/main" id="{2E40598D-7725-1325-9221-135A9EC0A53C}"/>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35437F3C-CCB7-0E3B-439A-F5AAC1CBCA57}"/>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10" name="Text Box 6">
            <a:extLst>
              <a:ext uri="{FF2B5EF4-FFF2-40B4-BE49-F238E27FC236}">
                <a16:creationId xmlns:a16="http://schemas.microsoft.com/office/drawing/2014/main" id="{BCF746A9-2DF6-3732-9A7A-EC0A393080BC}"/>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3">
            <a:extLst>
              <a:ext uri="{FF2B5EF4-FFF2-40B4-BE49-F238E27FC236}">
                <a16:creationId xmlns:a16="http://schemas.microsoft.com/office/drawing/2014/main" id="{FADBDD4A-57E0-3004-033B-7E4191E51712}"/>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523FBF52-A0DF-5DAF-FA54-CB7F5F2174E3}"/>
              </a:ext>
            </a:extLst>
          </p:cNvPr>
          <p:cNvSpPr txBox="1">
            <a:spLocks noChangeArrowheads="1"/>
          </p:cNvSpPr>
          <p:nvPr/>
        </p:nvSpPr>
        <p:spPr bwMode="auto">
          <a:xfrm>
            <a:off x="914400" y="1612900"/>
            <a:ext cx="7315200" cy="3416300"/>
          </a:xfrm>
          <a:prstGeom prst="rect">
            <a:avLst/>
          </a:prstGeom>
          <a:noFill/>
          <a:ln>
            <a:noFill/>
          </a:ln>
          <a:effectLst/>
        </p:spPr>
        <p:txBody>
          <a:bodyPr>
            <a:spAutoFit/>
          </a:bodyPr>
          <a:lstStyle/>
          <a:p>
            <a:pPr algn="ctr" fontAlgn="auto">
              <a:spcBef>
                <a:spcPct val="50000"/>
              </a:spcBef>
              <a:spcAft>
                <a:spcPts val="0"/>
              </a:spcAft>
              <a:defRPr/>
            </a:pPr>
            <a:r>
              <a:rPr lang="en-US" sz="5400"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 TYPE-II SUPERNOVA LEAVES THIS SUPER DENSE OBJECT IN ITS WAKE.</a:t>
            </a:r>
            <a:endParaRPr lang="en-US" altLang="en-US" sz="5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10" name="Text Box 6">
            <a:extLst>
              <a:ext uri="{FF2B5EF4-FFF2-40B4-BE49-F238E27FC236}">
                <a16:creationId xmlns:a16="http://schemas.microsoft.com/office/drawing/2014/main" id="{1DF9C185-8C45-8BDF-CAF7-1DDFFBA83CEA}"/>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C2CEE0CC-FD90-7A00-02B0-8EDF69478796}"/>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11622" name="Rectangle 9">
            <a:hlinkClick r:id="" action="ppaction://hlinkshowjump?jump=nextslide"/>
            <a:extLst>
              <a:ext uri="{FF2B5EF4-FFF2-40B4-BE49-F238E27FC236}">
                <a16:creationId xmlns:a16="http://schemas.microsoft.com/office/drawing/2014/main" id="{79D5015B-0E82-C659-D6B8-9535FFC42F7D}"/>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A07308FB-DD60-531C-3935-0677BFA11CF4}"/>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11624" name="Rectangle 9">
            <a:hlinkClick r:id="rId3" action="ppaction://hlinksldjump"/>
            <a:extLst>
              <a:ext uri="{FF2B5EF4-FFF2-40B4-BE49-F238E27FC236}">
                <a16:creationId xmlns:a16="http://schemas.microsoft.com/office/drawing/2014/main" id="{4CFB5F5D-D59C-6598-76C9-696B5E04D928}"/>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D7487079-C1BA-4B5E-2729-E3F1DF3F8057}"/>
              </a:ext>
            </a:extLst>
          </p:cNvPr>
          <p:cNvSpPr txBox="1">
            <a:spLocks noChangeArrowheads="1"/>
          </p:cNvSpPr>
          <p:nvPr/>
        </p:nvSpPr>
        <p:spPr bwMode="auto">
          <a:xfrm>
            <a:off x="-152400" y="76200"/>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3">
            <a:extLst>
              <a:ext uri="{FF2B5EF4-FFF2-40B4-BE49-F238E27FC236}">
                <a16:creationId xmlns:a16="http://schemas.microsoft.com/office/drawing/2014/main" id="{C6726C3C-3D0F-DC44-2BE1-5E8527EA669C}"/>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CFCE28CA-D6C2-2E33-A538-312CC3F65BA7}"/>
              </a:ext>
            </a:extLst>
          </p:cNvPr>
          <p:cNvSpPr txBox="1">
            <a:spLocks noChangeArrowheads="1"/>
          </p:cNvSpPr>
          <p:nvPr/>
        </p:nvSpPr>
        <p:spPr bwMode="auto">
          <a:xfrm>
            <a:off x="914400" y="2667000"/>
            <a:ext cx="7315200" cy="1754188"/>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NEUTRON STAR OR BLACK HOLE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F1AB416C-C014-1FA0-E907-CB47B9C1C259}"/>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13669" name="Rectangle 9">
            <a:hlinkClick r:id="rId3" action="ppaction://hlinksldjump"/>
            <a:extLst>
              <a:ext uri="{FF2B5EF4-FFF2-40B4-BE49-F238E27FC236}">
                <a16:creationId xmlns:a16="http://schemas.microsoft.com/office/drawing/2014/main" id="{AC663AE6-AA16-1BFE-C23C-513392C013DC}"/>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5222D810-657A-1535-3D86-31C5C6D8FF5B}"/>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10" name="Text Box 6">
            <a:extLst>
              <a:ext uri="{FF2B5EF4-FFF2-40B4-BE49-F238E27FC236}">
                <a16:creationId xmlns:a16="http://schemas.microsoft.com/office/drawing/2014/main" id="{627CF02B-54B0-94AD-8FD0-41869778EA05}"/>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3">
            <a:extLst>
              <a:ext uri="{FF2B5EF4-FFF2-40B4-BE49-F238E27FC236}">
                <a16:creationId xmlns:a16="http://schemas.microsoft.com/office/drawing/2014/main" id="{B78A5139-38C9-6A15-E284-56D91681F30B}"/>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10" name="Text Box 6">
            <a:extLst>
              <a:ext uri="{FF2B5EF4-FFF2-40B4-BE49-F238E27FC236}">
                <a16:creationId xmlns:a16="http://schemas.microsoft.com/office/drawing/2014/main" id="{F3C7C8BD-44D9-3BF0-69D3-B70906C9B4E3}"/>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14BFAD42-476E-4BFF-7664-C73B2DE3C98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15717" name="Rectangle 9">
            <a:hlinkClick r:id="" action="ppaction://hlinkshowjump?jump=nextslide"/>
            <a:extLst>
              <a:ext uri="{FF2B5EF4-FFF2-40B4-BE49-F238E27FC236}">
                <a16:creationId xmlns:a16="http://schemas.microsoft.com/office/drawing/2014/main" id="{ACEA90E6-2E40-E92A-03AA-79F56C179A8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F11A454B-6D6F-2A8E-9831-58B340762C80}"/>
              </a:ext>
            </a:extLst>
          </p:cNvPr>
          <p:cNvSpPr txBox="1">
            <a:spLocks noChangeArrowheads="1"/>
          </p:cNvSpPr>
          <p:nvPr/>
        </p:nvSpPr>
        <p:spPr bwMode="auto">
          <a:xfrm>
            <a:off x="914400" y="1612900"/>
            <a:ext cx="73152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TYPE OF TELESCOPE USES LENSES TO GATHER AND FOCUS LIGHT</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4583A679-8016-9631-74E3-7EFA6098C108}"/>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15720" name="Rectangle 9">
            <a:hlinkClick r:id="rId3" action="ppaction://hlinksldjump"/>
            <a:extLst>
              <a:ext uri="{FF2B5EF4-FFF2-40B4-BE49-F238E27FC236}">
                <a16:creationId xmlns:a16="http://schemas.microsoft.com/office/drawing/2014/main" id="{C45937FB-EBD6-9273-574C-7C991DC6B12B}"/>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03F08FF1-C2E8-1B74-D5BD-C295DCF3B2AD}"/>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3">
            <a:extLst>
              <a:ext uri="{FF2B5EF4-FFF2-40B4-BE49-F238E27FC236}">
                <a16:creationId xmlns:a16="http://schemas.microsoft.com/office/drawing/2014/main" id="{D5AA2E61-6944-7077-DB60-35C45BB15552}"/>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99409427-6189-10A9-FE6B-618706EBF380}"/>
              </a:ext>
            </a:extLst>
          </p:cNvPr>
          <p:cNvSpPr txBox="1">
            <a:spLocks noChangeArrowheads="1"/>
          </p:cNvSpPr>
          <p:nvPr/>
        </p:nvSpPr>
        <p:spPr bwMode="auto">
          <a:xfrm>
            <a:off x="914400" y="255111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REFRACTING TELESCOPE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9BCF28F4-4A02-C917-B45A-4B8E50626399}"/>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17765" name="Rectangle 9">
            <a:hlinkClick r:id="rId3" action="ppaction://hlinksldjump"/>
            <a:extLst>
              <a:ext uri="{FF2B5EF4-FFF2-40B4-BE49-F238E27FC236}">
                <a16:creationId xmlns:a16="http://schemas.microsoft.com/office/drawing/2014/main" id="{CBC13751-63B5-25A0-E391-3CEE902E9047}"/>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9023F7CB-D8C9-DCF5-AE2B-415CC2E573B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10" name="Text Box 6">
            <a:extLst>
              <a:ext uri="{FF2B5EF4-FFF2-40B4-BE49-F238E27FC236}">
                <a16:creationId xmlns:a16="http://schemas.microsoft.com/office/drawing/2014/main" id="{425C8CE4-34E8-0B4F-2738-A2903734D64C}"/>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3">
            <a:extLst>
              <a:ext uri="{FF2B5EF4-FFF2-40B4-BE49-F238E27FC236}">
                <a16:creationId xmlns:a16="http://schemas.microsoft.com/office/drawing/2014/main" id="{3F5772A0-A6BB-A7E7-D6A6-419F4CA451E5}"/>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10" name="Text Box 6">
            <a:extLst>
              <a:ext uri="{FF2B5EF4-FFF2-40B4-BE49-F238E27FC236}">
                <a16:creationId xmlns:a16="http://schemas.microsoft.com/office/drawing/2014/main" id="{98B18EE9-79E9-13E1-3310-BBEC913E10DA}"/>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62DF4AC7-E41B-BEF4-3F11-B05569A92A1B}"/>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19813" name="Rectangle 9">
            <a:hlinkClick r:id="" action="ppaction://hlinkshowjump?jump=nextslide"/>
            <a:extLst>
              <a:ext uri="{FF2B5EF4-FFF2-40B4-BE49-F238E27FC236}">
                <a16:creationId xmlns:a16="http://schemas.microsoft.com/office/drawing/2014/main" id="{024A9E71-E3A5-C3D4-3A7E-583C8D6A07BE}"/>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7C08D726-3862-F297-2B61-B0CC7252F71F}"/>
              </a:ext>
            </a:extLst>
          </p:cNvPr>
          <p:cNvSpPr txBox="1">
            <a:spLocks noChangeArrowheads="1"/>
          </p:cNvSpPr>
          <p:nvPr/>
        </p:nvSpPr>
        <p:spPr bwMode="auto">
          <a:xfrm>
            <a:off x="914400" y="2028825"/>
            <a:ext cx="7315200" cy="2586038"/>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STAR APPEARED TO DIM SIGNIFICANTLY IN 2020 </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BD9081BE-DB7F-9132-605A-972DB7CA266A}"/>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19816" name="Rectangle 9">
            <a:hlinkClick r:id="rId3" action="ppaction://hlinksldjump"/>
            <a:extLst>
              <a:ext uri="{FF2B5EF4-FFF2-40B4-BE49-F238E27FC236}">
                <a16:creationId xmlns:a16="http://schemas.microsoft.com/office/drawing/2014/main" id="{72EE39E6-2AF4-9D14-8EA4-0376315BFF43}"/>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643F376D-1CB1-68B4-E119-74C2BFBFCB7A}"/>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F8B7FD74-79EB-03F4-D7C0-8975B61D8814}"/>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D63A0A0D-61B9-D0D1-1C1B-F700372A5A7B}"/>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B73C5021-1D5F-B7F4-2AA2-A02C8FB52C2C}"/>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71269C6C-515F-50F3-DE4D-DAB5B1209047}"/>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29702" name="Rectangle 9">
            <a:hlinkClick r:id="" action="ppaction://hlinkshowjump?jump=nextslide"/>
            <a:extLst>
              <a:ext uri="{FF2B5EF4-FFF2-40B4-BE49-F238E27FC236}">
                <a16:creationId xmlns:a16="http://schemas.microsoft.com/office/drawing/2014/main" id="{93A8033B-50F9-17D6-E21B-674A7A16E169}"/>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A7B9FA40-08EE-AC50-7B09-F29B8D5B2F40}"/>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29704" name="Rectangle 9">
            <a:hlinkClick r:id="rId3" action="ppaction://hlinksldjump"/>
            <a:extLst>
              <a:ext uri="{FF2B5EF4-FFF2-40B4-BE49-F238E27FC236}">
                <a16:creationId xmlns:a16="http://schemas.microsoft.com/office/drawing/2014/main" id="{DF23FD28-2CD5-5F4A-BB83-8C946DDAB749}"/>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4">
            <a:extLst>
              <a:ext uri="{FF2B5EF4-FFF2-40B4-BE49-F238E27FC236}">
                <a16:creationId xmlns:a16="http://schemas.microsoft.com/office/drawing/2014/main" id="{DE74149C-64E2-D24B-CC06-72158903271F}"/>
              </a:ext>
            </a:extLst>
          </p:cNvPr>
          <p:cNvSpPr txBox="1">
            <a:spLocks noChangeArrowheads="1"/>
          </p:cNvSpPr>
          <p:nvPr/>
        </p:nvSpPr>
        <p:spPr bwMode="auto">
          <a:xfrm>
            <a:off x="914400" y="2708275"/>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ISO</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3">
            <a:extLst>
              <a:ext uri="{FF2B5EF4-FFF2-40B4-BE49-F238E27FC236}">
                <a16:creationId xmlns:a16="http://schemas.microsoft.com/office/drawing/2014/main" id="{BCD609FD-71AB-C80E-6F52-D269CB6640E9}"/>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687B3040-A54D-E26C-6033-E5D7B3CAC964}"/>
              </a:ext>
            </a:extLst>
          </p:cNvPr>
          <p:cNvSpPr txBox="1">
            <a:spLocks noChangeArrowheads="1"/>
          </p:cNvSpPr>
          <p:nvPr/>
        </p:nvSpPr>
        <p:spPr bwMode="auto">
          <a:xfrm>
            <a:off x="914400" y="2551113"/>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BETELGUESE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B84F9288-6913-C69E-C234-66E295F7608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21861" name="Rectangle 9">
            <a:hlinkClick r:id="rId3" action="ppaction://hlinksldjump"/>
            <a:extLst>
              <a:ext uri="{FF2B5EF4-FFF2-40B4-BE49-F238E27FC236}">
                <a16:creationId xmlns:a16="http://schemas.microsoft.com/office/drawing/2014/main" id="{E071627A-D218-2170-B0F7-840354CFFA7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8240FE25-3F6B-97C6-4D5E-F9ECFC6EF538}"/>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10" name="Text Box 6">
            <a:extLst>
              <a:ext uri="{FF2B5EF4-FFF2-40B4-BE49-F238E27FC236}">
                <a16:creationId xmlns:a16="http://schemas.microsoft.com/office/drawing/2014/main" id="{6DC14989-D644-021D-BDD5-7B4F0B5ABB10}"/>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3">
            <a:extLst>
              <a:ext uri="{FF2B5EF4-FFF2-40B4-BE49-F238E27FC236}">
                <a16:creationId xmlns:a16="http://schemas.microsoft.com/office/drawing/2014/main" id="{BEF6AF1C-2B61-EC78-370A-E91DA2C82A65}"/>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10" name="Text Box 6">
            <a:extLst>
              <a:ext uri="{FF2B5EF4-FFF2-40B4-BE49-F238E27FC236}">
                <a16:creationId xmlns:a16="http://schemas.microsoft.com/office/drawing/2014/main" id="{AACD9B8C-4AA4-FA2D-C31A-900A96E52D64}"/>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9822D084-3119-9AC0-4097-EE6AD19E186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23909" name="Rectangle 9">
            <a:hlinkClick r:id="" action="ppaction://hlinkshowjump?jump=nextslide"/>
            <a:extLst>
              <a:ext uri="{FF2B5EF4-FFF2-40B4-BE49-F238E27FC236}">
                <a16:creationId xmlns:a16="http://schemas.microsoft.com/office/drawing/2014/main" id="{EEFE4814-7FEA-1346-E4BD-1E8B4EA0DC9E}"/>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28494848-17FD-981C-DC2A-BA62E18E5214}"/>
              </a:ext>
            </a:extLst>
          </p:cNvPr>
          <p:cNvSpPr txBox="1">
            <a:spLocks noChangeArrowheads="1"/>
          </p:cNvSpPr>
          <p:nvPr/>
        </p:nvSpPr>
        <p:spPr bwMode="auto">
          <a:xfrm>
            <a:off x="914400" y="2135188"/>
            <a:ext cx="7315200" cy="25876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ROVER SINGS HAPPY BIRTHDAY TO ITSELF EVERY YEAR</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0B570400-4834-A574-A14A-145FD75C31AE}"/>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23912" name="Rectangle 9">
            <a:hlinkClick r:id="rId3" action="ppaction://hlinksldjump"/>
            <a:extLst>
              <a:ext uri="{FF2B5EF4-FFF2-40B4-BE49-F238E27FC236}">
                <a16:creationId xmlns:a16="http://schemas.microsoft.com/office/drawing/2014/main" id="{CA552E67-5313-A726-FC2B-C051B5F401A7}"/>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6">
            <a:extLst>
              <a:ext uri="{FF2B5EF4-FFF2-40B4-BE49-F238E27FC236}">
                <a16:creationId xmlns:a16="http://schemas.microsoft.com/office/drawing/2014/main" id="{A078F4BE-3489-B98F-3E87-A5F79466A8E2}"/>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3">
            <a:extLst>
              <a:ext uri="{FF2B5EF4-FFF2-40B4-BE49-F238E27FC236}">
                <a16:creationId xmlns:a16="http://schemas.microsoft.com/office/drawing/2014/main" id="{77BB2D57-6920-B099-F050-FB579C2C7B3A}"/>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C0FC4558-09BA-E52A-A59E-5478C6088E62}"/>
              </a:ext>
            </a:extLst>
          </p:cNvPr>
          <p:cNvSpPr txBox="1">
            <a:spLocks noChangeArrowheads="1"/>
          </p:cNvSpPr>
          <p:nvPr/>
        </p:nvSpPr>
        <p:spPr bwMode="auto">
          <a:xfrm>
            <a:off x="914400" y="285908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CURIOSITY</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9E6B5EC0-3691-F302-62F0-4310C7D51001}"/>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25957" name="Rectangle 9">
            <a:hlinkClick r:id="rId3" action="ppaction://hlinksldjump"/>
            <a:extLst>
              <a:ext uri="{FF2B5EF4-FFF2-40B4-BE49-F238E27FC236}">
                <a16:creationId xmlns:a16="http://schemas.microsoft.com/office/drawing/2014/main" id="{9D688075-0598-F456-AA9A-CB38ED190F0E}"/>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C563A453-167A-ADF3-9A9A-125B76CFAC85}"/>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10" name="Text Box 6">
            <a:extLst>
              <a:ext uri="{FF2B5EF4-FFF2-40B4-BE49-F238E27FC236}">
                <a16:creationId xmlns:a16="http://schemas.microsoft.com/office/drawing/2014/main" id="{95967E65-AD8A-DF78-DAFA-32E24E5C699B}"/>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GENERAL</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ext Box 3">
            <a:extLst>
              <a:ext uri="{FF2B5EF4-FFF2-40B4-BE49-F238E27FC236}">
                <a16:creationId xmlns:a16="http://schemas.microsoft.com/office/drawing/2014/main" id="{A2392EA4-9710-05A2-6238-555B59D2C84C}"/>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4BEF4D6D-4D1B-1514-1B82-F281D7BD07BE}"/>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0" name="Text Box 6">
            <a:extLst>
              <a:ext uri="{FF2B5EF4-FFF2-40B4-BE49-F238E27FC236}">
                <a16:creationId xmlns:a16="http://schemas.microsoft.com/office/drawing/2014/main" id="{98FD52F2-1ED3-C25E-01CA-127F93824C4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
        <p:nvSpPr>
          <p:cNvPr id="8" name="Text Box 6">
            <a:extLst>
              <a:ext uri="{FF2B5EF4-FFF2-40B4-BE49-F238E27FC236}">
                <a16:creationId xmlns:a16="http://schemas.microsoft.com/office/drawing/2014/main" id="{8D8DE50D-1AE4-7478-A65F-F82078DD460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28006" name="Rectangle 9">
            <a:hlinkClick r:id="" action="ppaction://hlinkshowjump?jump=nextslide"/>
            <a:extLst>
              <a:ext uri="{FF2B5EF4-FFF2-40B4-BE49-F238E27FC236}">
                <a16:creationId xmlns:a16="http://schemas.microsoft.com/office/drawing/2014/main" id="{EE5A3F1B-614A-A020-6EDC-33551FB3F1F5}"/>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C5197705-107F-8A61-5C83-11E1D45C7217}"/>
              </a:ext>
            </a:extLst>
          </p:cNvPr>
          <p:cNvSpPr txBox="1">
            <a:spLocks noChangeArrowheads="1"/>
          </p:cNvSpPr>
          <p:nvPr/>
        </p:nvSpPr>
        <p:spPr bwMode="auto">
          <a:xfrm>
            <a:off x="914400" y="244316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SI UNIT OF CAPACITANCE</a:t>
            </a:r>
          </a:p>
        </p:txBody>
      </p:sp>
      <p:sp>
        <p:nvSpPr>
          <p:cNvPr id="11" name="Text Box 6">
            <a:extLst>
              <a:ext uri="{FF2B5EF4-FFF2-40B4-BE49-F238E27FC236}">
                <a16:creationId xmlns:a16="http://schemas.microsoft.com/office/drawing/2014/main" id="{ACC31331-61D2-AED6-257C-70C93CA41843}"/>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28009" name="Rectangle 9">
            <a:hlinkClick r:id="rId3" action="ppaction://hlinksldjump"/>
            <a:extLst>
              <a:ext uri="{FF2B5EF4-FFF2-40B4-BE49-F238E27FC236}">
                <a16:creationId xmlns:a16="http://schemas.microsoft.com/office/drawing/2014/main" id="{7E2F8205-7EEA-0527-7FD6-6D0D8D97B6F5}"/>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ext Box 3">
            <a:extLst>
              <a:ext uri="{FF2B5EF4-FFF2-40B4-BE49-F238E27FC236}">
                <a16:creationId xmlns:a16="http://schemas.microsoft.com/office/drawing/2014/main" id="{E3F80B1F-BFC1-345A-8C0E-9A8DF72913F0}"/>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E24FE489-CBB5-FFA3-40C3-841B1E389973}"/>
              </a:ext>
            </a:extLst>
          </p:cNvPr>
          <p:cNvSpPr txBox="1">
            <a:spLocks noChangeArrowheads="1"/>
          </p:cNvSpPr>
          <p:nvPr/>
        </p:nvSpPr>
        <p:spPr bwMode="auto">
          <a:xfrm>
            <a:off x="914400" y="2840038"/>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FARAD</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119F9C46-B266-4485-28C0-9901231C16C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30053" name="Rectangle 9">
            <a:hlinkClick r:id="rId3" action="ppaction://hlinksldjump"/>
            <a:extLst>
              <a:ext uri="{FF2B5EF4-FFF2-40B4-BE49-F238E27FC236}">
                <a16:creationId xmlns:a16="http://schemas.microsoft.com/office/drawing/2014/main" id="{53C23956-97E2-950F-B9BC-31D6C70694A1}"/>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8DB5FAF8-3D7E-DE84-719A-22E353FFBA97}"/>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1" name="Text Box 6">
            <a:extLst>
              <a:ext uri="{FF2B5EF4-FFF2-40B4-BE49-F238E27FC236}">
                <a16:creationId xmlns:a16="http://schemas.microsoft.com/office/drawing/2014/main" id="{83409BA5-681C-2F6C-4C56-788C22C1CE71}"/>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100</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3">
            <a:extLst>
              <a:ext uri="{FF2B5EF4-FFF2-40B4-BE49-F238E27FC236}">
                <a16:creationId xmlns:a16="http://schemas.microsoft.com/office/drawing/2014/main" id="{9364FB27-D5FC-E621-942C-ACF26789649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B0269E8A-B1F2-DE81-76E5-14B71B32FC1B}"/>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0" name="Text Box 6">
            <a:extLst>
              <a:ext uri="{FF2B5EF4-FFF2-40B4-BE49-F238E27FC236}">
                <a16:creationId xmlns:a16="http://schemas.microsoft.com/office/drawing/2014/main" id="{5F63AA4B-0B75-791E-4AEC-6EFCF4CDE0BF}"/>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D7C271F3-0B56-1F2E-3E28-9DF092D40B0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32102" name="Rectangle 9">
            <a:hlinkClick r:id="" action="ppaction://hlinkshowjump?jump=nextslide"/>
            <a:extLst>
              <a:ext uri="{FF2B5EF4-FFF2-40B4-BE49-F238E27FC236}">
                <a16:creationId xmlns:a16="http://schemas.microsoft.com/office/drawing/2014/main" id="{F3B1A88D-6313-38C7-7E66-842783ADFF34}"/>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A0926033-4F31-416C-4888-67ED3A5C77E1}"/>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32104" name="Rectangle 9">
            <a:hlinkClick r:id="rId3" action="ppaction://hlinksldjump"/>
            <a:extLst>
              <a:ext uri="{FF2B5EF4-FFF2-40B4-BE49-F238E27FC236}">
                <a16:creationId xmlns:a16="http://schemas.microsoft.com/office/drawing/2014/main" id="{316FB13B-7BCF-7123-0C01-B910BF732D0C}"/>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4">
            <a:extLst>
              <a:ext uri="{FF2B5EF4-FFF2-40B4-BE49-F238E27FC236}">
                <a16:creationId xmlns:a16="http://schemas.microsoft.com/office/drawing/2014/main" id="{804C32DD-21D4-5EE3-5BCC-6320ECA37A23}"/>
              </a:ext>
            </a:extLst>
          </p:cNvPr>
          <p:cNvSpPr txBox="1">
            <a:spLocks noChangeArrowheads="1"/>
          </p:cNvSpPr>
          <p:nvPr/>
        </p:nvSpPr>
        <p:spPr bwMode="auto">
          <a:xfrm>
            <a:off x="609600" y="900113"/>
            <a:ext cx="7924800" cy="5078412"/>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NAME OF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THEORY IS DERIVED FROM VIEWING SUB-ATOMIC PARTICLES AS 1-DIMENSIONAL OBJECTS, NOT AS POINTS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ext Box 3">
            <a:extLst>
              <a:ext uri="{FF2B5EF4-FFF2-40B4-BE49-F238E27FC236}">
                <a16:creationId xmlns:a16="http://schemas.microsoft.com/office/drawing/2014/main" id="{11531379-9772-4B37-F730-4F1CEE545407}"/>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530DF4CC-BE47-CB2F-06CB-617CA0D720E3}"/>
              </a:ext>
            </a:extLst>
          </p:cNvPr>
          <p:cNvSpPr txBox="1">
            <a:spLocks noChangeArrowheads="1"/>
          </p:cNvSpPr>
          <p:nvPr/>
        </p:nvSpPr>
        <p:spPr bwMode="auto">
          <a:xfrm>
            <a:off x="914400" y="2362200"/>
            <a:ext cx="7315200" cy="1754188"/>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STRING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THEORY</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FF4B4939-66DF-17FD-C7D2-3878A081D9D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34149" name="Rectangle 9">
            <a:hlinkClick r:id="rId3" action="ppaction://hlinksldjump"/>
            <a:extLst>
              <a:ext uri="{FF2B5EF4-FFF2-40B4-BE49-F238E27FC236}">
                <a16:creationId xmlns:a16="http://schemas.microsoft.com/office/drawing/2014/main" id="{6C4A6560-1312-79AB-5D57-1F6A9C23BBB3}"/>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1D7030F0-8999-C5C4-217C-D5F09CD7A84D}"/>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1" name="Text Box 6">
            <a:extLst>
              <a:ext uri="{FF2B5EF4-FFF2-40B4-BE49-F238E27FC236}">
                <a16:creationId xmlns:a16="http://schemas.microsoft.com/office/drawing/2014/main" id="{B8C49AFE-EB3F-61B2-DDAB-004489509C2A}"/>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ext Box 3">
            <a:extLst>
              <a:ext uri="{FF2B5EF4-FFF2-40B4-BE49-F238E27FC236}">
                <a16:creationId xmlns:a16="http://schemas.microsoft.com/office/drawing/2014/main" id="{F056BF2C-BC79-0686-9166-017EDE153920}"/>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0ABFE256-AE9A-A920-0648-A356BE8B3B99}"/>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0" name="Text Box 6">
            <a:extLst>
              <a:ext uri="{FF2B5EF4-FFF2-40B4-BE49-F238E27FC236}">
                <a16:creationId xmlns:a16="http://schemas.microsoft.com/office/drawing/2014/main" id="{E6FF6ECE-6A9E-1B10-472B-A30E90C2CCC6}"/>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C0FBD329-421C-721B-9010-10F5FB6FDC4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36198" name="Rectangle 9">
            <a:hlinkClick r:id="" action="ppaction://hlinkshowjump?jump=nextslide"/>
            <a:extLst>
              <a:ext uri="{FF2B5EF4-FFF2-40B4-BE49-F238E27FC236}">
                <a16:creationId xmlns:a16="http://schemas.microsoft.com/office/drawing/2014/main" id="{6AE821C9-A097-1102-1F1A-87728D60EDF0}"/>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D2C7AB7A-78CD-CABB-2F7D-264043293047}"/>
              </a:ext>
            </a:extLst>
          </p:cNvPr>
          <p:cNvSpPr txBox="1">
            <a:spLocks noChangeArrowheads="1"/>
          </p:cNvSpPr>
          <p:nvPr/>
        </p:nvSpPr>
        <p:spPr bwMode="auto">
          <a:xfrm>
            <a:off x="609600" y="1765300"/>
            <a:ext cx="7924800" cy="3416300"/>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OCCURS WHEN THE INCIDENT ANGLE IS GREATER THAN THE CRITICAL ANGLE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9F0D80EC-F2BE-1D16-9C61-5ABBC70789F7}"/>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36201" name="Rectangle 9">
            <a:hlinkClick r:id="rId3" action="ppaction://hlinksldjump"/>
            <a:extLst>
              <a:ext uri="{FF2B5EF4-FFF2-40B4-BE49-F238E27FC236}">
                <a16:creationId xmlns:a16="http://schemas.microsoft.com/office/drawing/2014/main" id="{E50A31C0-89CD-2449-AD60-2F0733047A30}"/>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ext Box 3">
            <a:extLst>
              <a:ext uri="{FF2B5EF4-FFF2-40B4-BE49-F238E27FC236}">
                <a16:creationId xmlns:a16="http://schemas.microsoft.com/office/drawing/2014/main" id="{C44C6155-D0FD-AC62-5893-F9219E517C2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6F8CFCE0-2A79-2110-BDE5-BC95FF654A1F}"/>
              </a:ext>
            </a:extLst>
          </p:cNvPr>
          <p:cNvSpPr txBox="1">
            <a:spLocks noChangeArrowheads="1"/>
          </p:cNvSpPr>
          <p:nvPr/>
        </p:nvSpPr>
        <p:spPr bwMode="auto">
          <a:xfrm>
            <a:off x="914400" y="255111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TOTAL INTERNAL REFLECTION</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6A37A851-C43E-DD8A-7309-E30F75F9B34F}"/>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38245" name="Rectangle 9">
            <a:hlinkClick r:id="rId3" action="ppaction://hlinksldjump"/>
            <a:extLst>
              <a:ext uri="{FF2B5EF4-FFF2-40B4-BE49-F238E27FC236}">
                <a16:creationId xmlns:a16="http://schemas.microsoft.com/office/drawing/2014/main" id="{3BF9985A-DA8E-B2CA-3424-1C4DF3F50861}"/>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824F429C-63ED-FD06-3149-4DB6445B3FB2}"/>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1" name="Text Box 6">
            <a:extLst>
              <a:ext uri="{FF2B5EF4-FFF2-40B4-BE49-F238E27FC236}">
                <a16:creationId xmlns:a16="http://schemas.microsoft.com/office/drawing/2014/main" id="{CBEBF02B-2925-114D-7769-07B50CAC31F5}"/>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Text Box 3">
            <a:extLst>
              <a:ext uri="{FF2B5EF4-FFF2-40B4-BE49-F238E27FC236}">
                <a16:creationId xmlns:a16="http://schemas.microsoft.com/office/drawing/2014/main" id="{13B5F78E-2BDF-BD6B-2FD0-707C4E89EA24}"/>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1D174C12-1DC8-5587-5E42-AEE9C657470A}"/>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0" name="Text Box 6">
            <a:extLst>
              <a:ext uri="{FF2B5EF4-FFF2-40B4-BE49-F238E27FC236}">
                <a16:creationId xmlns:a16="http://schemas.microsoft.com/office/drawing/2014/main" id="{EDFE738B-D1F6-7C30-DF27-8DA9BAD652AC}"/>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05BFAE2B-43E7-33AE-25F5-083BF7E9F59E}"/>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40294" name="Rectangle 9">
            <a:hlinkClick r:id="" action="ppaction://hlinkshowjump?jump=nextslide"/>
            <a:extLst>
              <a:ext uri="{FF2B5EF4-FFF2-40B4-BE49-F238E27FC236}">
                <a16:creationId xmlns:a16="http://schemas.microsoft.com/office/drawing/2014/main" id="{126478EF-38AA-0C30-0566-E1BB282A2D5F}"/>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1" name="Text Box 6">
            <a:extLst>
              <a:ext uri="{FF2B5EF4-FFF2-40B4-BE49-F238E27FC236}">
                <a16:creationId xmlns:a16="http://schemas.microsoft.com/office/drawing/2014/main" id="{A8DFCADF-0AF6-E2C0-50B5-6A1E22F06B14}"/>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40296" name="Rectangle 9">
            <a:hlinkClick r:id="rId3" action="ppaction://hlinksldjump"/>
            <a:extLst>
              <a:ext uri="{FF2B5EF4-FFF2-40B4-BE49-F238E27FC236}">
                <a16:creationId xmlns:a16="http://schemas.microsoft.com/office/drawing/2014/main" id="{961CFAC2-4BAD-8233-F8F3-C8F966C2E811}"/>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2" name="Text Box 4">
            <a:extLst>
              <a:ext uri="{FF2B5EF4-FFF2-40B4-BE49-F238E27FC236}">
                <a16:creationId xmlns:a16="http://schemas.microsoft.com/office/drawing/2014/main" id="{DF9AF5DE-9287-134A-3060-A3BCE9982907}"/>
              </a:ext>
            </a:extLst>
          </p:cNvPr>
          <p:cNvSpPr txBox="1">
            <a:spLocks noChangeArrowheads="1"/>
          </p:cNvSpPr>
          <p:nvPr/>
        </p:nvSpPr>
        <p:spPr bwMode="auto">
          <a:xfrm>
            <a:off x="609600" y="1011238"/>
            <a:ext cx="7924800" cy="4154487"/>
          </a:xfrm>
          <a:prstGeom prst="rect">
            <a:avLst/>
          </a:prstGeom>
          <a:noFill/>
          <a:ln>
            <a:noFill/>
          </a:ln>
          <a:effectLst/>
        </p:spPr>
        <p:txBody>
          <a:bodyPr>
            <a:spAutoFit/>
          </a:bodyPr>
          <a:lstStyle/>
          <a:p>
            <a:pPr algn="ctr" fontAlgn="auto">
              <a:spcBef>
                <a:spcPct val="50000"/>
              </a:spcBef>
              <a:spcAft>
                <a:spcPts val="0"/>
              </a:spcAft>
              <a:defRPr/>
            </a:pPr>
            <a:endParaRPr lang="en-US" sz="4800" dirty="0"/>
          </a:p>
          <a:p>
            <a:pPr algn="ctr" fontAlgn="auto">
              <a:spcBef>
                <a:spcPct val="50000"/>
              </a:spcBef>
              <a:spcAft>
                <a:spcPts val="0"/>
              </a:spcAft>
              <a:defRPr/>
            </a:pPr>
            <a:r>
              <a:rPr lang="en-US" sz="4800"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IF TWO OBJECTS HAVE THE SAME MASS THEIR CENTER OF GRAVITY IS LOCATED AT THIS POSITION</a:t>
            </a:r>
            <a:r>
              <a:rPr lang="en-US" sz="4800" dirty="0"/>
              <a:t>. </a:t>
            </a:r>
            <a:endParaRPr lang="en-US" altLang="en-US" sz="48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D966B1B7-5173-0A18-55AC-48DBD62C377D}"/>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3E59A013-6A57-3829-A352-EC4CB33721CC}"/>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84220C24-7687-E238-431F-65D7DF0F9B6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200</a:t>
            </a:r>
          </a:p>
        </p:txBody>
      </p:sp>
      <p:sp>
        <p:nvSpPr>
          <p:cNvPr id="8" name="Text Box 6">
            <a:extLst>
              <a:ext uri="{FF2B5EF4-FFF2-40B4-BE49-F238E27FC236}">
                <a16:creationId xmlns:a16="http://schemas.microsoft.com/office/drawing/2014/main" id="{741D95C4-A6F7-06A4-F5BF-4C61F07E1F72}"/>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31750" name="Rectangle 9">
            <a:hlinkClick r:id="rId3" action="ppaction://hlinksldjump"/>
            <a:extLst>
              <a:ext uri="{FF2B5EF4-FFF2-40B4-BE49-F238E27FC236}">
                <a16:creationId xmlns:a16="http://schemas.microsoft.com/office/drawing/2014/main" id="{A9A4F0F9-B964-CC01-7FC1-FD7269B83AEE}"/>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410CEA04-DC79-B8B4-5B1B-6CE49BD5BBCA}"/>
              </a:ext>
            </a:extLst>
          </p:cNvPr>
          <p:cNvSpPr txBox="1">
            <a:spLocks noChangeArrowheads="1"/>
          </p:cNvSpPr>
          <p:nvPr/>
        </p:nvSpPr>
        <p:spPr bwMode="auto">
          <a:xfrm>
            <a:off x="838200" y="2443163"/>
            <a:ext cx="7315200" cy="175577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INFARED SPACE OBSERVATORY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ext Box 3">
            <a:extLst>
              <a:ext uri="{FF2B5EF4-FFF2-40B4-BE49-F238E27FC236}">
                <a16:creationId xmlns:a16="http://schemas.microsoft.com/office/drawing/2014/main" id="{13552B2E-2F02-2DEA-8C8D-74CFBBADFD86}"/>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BEABBD58-2CF0-6492-8E1F-4CB38699BCB0}"/>
              </a:ext>
            </a:extLst>
          </p:cNvPr>
          <p:cNvSpPr txBox="1">
            <a:spLocks noChangeArrowheads="1"/>
          </p:cNvSpPr>
          <p:nvPr/>
        </p:nvSpPr>
        <p:spPr bwMode="auto">
          <a:xfrm>
            <a:off x="914400" y="2667000"/>
            <a:ext cx="7315200" cy="1754188"/>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HALFWAY BETWEEN THEM</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98B0C3F8-CA4A-CCBC-2BB9-202034957742}"/>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42341" name="Rectangle 9">
            <a:hlinkClick r:id="rId3" action="ppaction://hlinksldjump"/>
            <a:extLst>
              <a:ext uri="{FF2B5EF4-FFF2-40B4-BE49-F238E27FC236}">
                <a16:creationId xmlns:a16="http://schemas.microsoft.com/office/drawing/2014/main" id="{FFD1C13A-E0F7-693A-CDC2-ACC2274C3BEC}"/>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A0FD6342-6048-5AD7-3C87-3C3B28F2A09A}"/>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1" name="Text Box 6">
            <a:extLst>
              <a:ext uri="{FF2B5EF4-FFF2-40B4-BE49-F238E27FC236}">
                <a16:creationId xmlns:a16="http://schemas.microsoft.com/office/drawing/2014/main" id="{7F492822-03DA-4032-2287-3D8B4E44C92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ext Box 3">
            <a:extLst>
              <a:ext uri="{FF2B5EF4-FFF2-40B4-BE49-F238E27FC236}">
                <a16:creationId xmlns:a16="http://schemas.microsoft.com/office/drawing/2014/main" id="{E76508C6-E55E-A979-DCD0-8EE6167185F4}"/>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A080E8B9-09F3-57D1-BF05-B811F1B6A941}"/>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0" name="Text Box 6">
            <a:extLst>
              <a:ext uri="{FF2B5EF4-FFF2-40B4-BE49-F238E27FC236}">
                <a16:creationId xmlns:a16="http://schemas.microsoft.com/office/drawing/2014/main" id="{FEDA9730-8BE9-1408-6428-346BD54C9AC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
        <p:nvSpPr>
          <p:cNvPr id="8" name="Text Box 6">
            <a:extLst>
              <a:ext uri="{FF2B5EF4-FFF2-40B4-BE49-F238E27FC236}">
                <a16:creationId xmlns:a16="http://schemas.microsoft.com/office/drawing/2014/main" id="{1B5FB660-E3BA-9AA2-30B5-756F013E2B5C}"/>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44390" name="Rectangle 9">
            <a:hlinkClick r:id="" action="ppaction://hlinkshowjump?jump=nextslide"/>
            <a:extLst>
              <a:ext uri="{FF2B5EF4-FFF2-40B4-BE49-F238E27FC236}">
                <a16:creationId xmlns:a16="http://schemas.microsoft.com/office/drawing/2014/main" id="{12245E12-6C9B-0182-29CF-88AE736A578D}"/>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0EC5942A-6ACE-21D0-9964-482773D6F32D}"/>
              </a:ext>
            </a:extLst>
          </p:cNvPr>
          <p:cNvSpPr txBox="1">
            <a:spLocks noChangeArrowheads="1"/>
          </p:cNvSpPr>
          <p:nvPr/>
        </p:nvSpPr>
        <p:spPr bwMode="auto">
          <a:xfrm>
            <a:off x="609600" y="1392238"/>
            <a:ext cx="7924800" cy="4246562"/>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THE PRINCIPLE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THAT SAYS TWO WAVE FUNCTIONS BEHAVE AS </a:t>
            </a:r>
            <a:b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IF THEY CAME FROM A SINGLE SOURCE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345BDB72-6CE8-1205-DAC8-A45BA949E3BE}"/>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44393" name="Rectangle 9">
            <a:hlinkClick r:id="rId3" action="ppaction://hlinksldjump"/>
            <a:extLst>
              <a:ext uri="{FF2B5EF4-FFF2-40B4-BE49-F238E27FC236}">
                <a16:creationId xmlns:a16="http://schemas.microsoft.com/office/drawing/2014/main" id="{BDF2C395-5BEE-D05A-F7F4-067950F392C4}"/>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ext Box 3">
            <a:extLst>
              <a:ext uri="{FF2B5EF4-FFF2-40B4-BE49-F238E27FC236}">
                <a16:creationId xmlns:a16="http://schemas.microsoft.com/office/drawing/2014/main" id="{51BD3843-D9C4-FA5C-4FB3-7825ABBE803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05806D29-1674-8DB6-4861-7BE92DED1E3B}"/>
              </a:ext>
            </a:extLst>
          </p:cNvPr>
          <p:cNvSpPr txBox="1">
            <a:spLocks noChangeArrowheads="1"/>
          </p:cNvSpPr>
          <p:nvPr/>
        </p:nvSpPr>
        <p:spPr bwMode="auto">
          <a:xfrm>
            <a:off x="914400" y="2971800"/>
            <a:ext cx="7315200" cy="922338"/>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COHERENCE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 name="Text Box 6">
            <a:extLst>
              <a:ext uri="{FF2B5EF4-FFF2-40B4-BE49-F238E27FC236}">
                <a16:creationId xmlns:a16="http://schemas.microsoft.com/office/drawing/2014/main" id="{1FD5E0C1-8C4B-1DC6-9DFE-A0A3858899B1}"/>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46437" name="Rectangle 9">
            <a:hlinkClick r:id="rId3" action="ppaction://hlinksldjump"/>
            <a:extLst>
              <a:ext uri="{FF2B5EF4-FFF2-40B4-BE49-F238E27FC236}">
                <a16:creationId xmlns:a16="http://schemas.microsoft.com/office/drawing/2014/main" id="{42BF55EB-20D1-5822-5BE8-3603102E2618}"/>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E55E00C3-B44B-8488-B96D-74AB7BE92B15}"/>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MISC</a:t>
            </a:r>
          </a:p>
        </p:txBody>
      </p:sp>
      <p:sp>
        <p:nvSpPr>
          <p:cNvPr id="11" name="Text Box 6">
            <a:extLst>
              <a:ext uri="{FF2B5EF4-FFF2-40B4-BE49-F238E27FC236}">
                <a16:creationId xmlns:a16="http://schemas.microsoft.com/office/drawing/2014/main" id="{260AA2A3-8331-3376-4B28-1753B544F2E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500</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ext Box 3">
            <a:extLst>
              <a:ext uri="{FF2B5EF4-FFF2-40B4-BE49-F238E27FC236}">
                <a16:creationId xmlns:a16="http://schemas.microsoft.com/office/drawing/2014/main" id="{EC917494-0989-40AC-DB34-99ADDDCBDB9F}"/>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1FEFC694-C337-F8D1-4C5D-76EE77F5925B}"/>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FINAL JEOPARDY</a:t>
            </a:r>
          </a:p>
        </p:txBody>
      </p:sp>
      <p:sp>
        <p:nvSpPr>
          <p:cNvPr id="10" name="Text Box 6">
            <a:extLst>
              <a:ext uri="{FF2B5EF4-FFF2-40B4-BE49-F238E27FC236}">
                <a16:creationId xmlns:a16="http://schemas.microsoft.com/office/drawing/2014/main" id="{6B472093-E0C1-47C6-D307-F114151A4891}"/>
              </a:ext>
            </a:extLst>
          </p:cNvPr>
          <p:cNvSpPr txBox="1">
            <a:spLocks noChangeArrowheads="1"/>
          </p:cNvSpPr>
          <p:nvPr/>
        </p:nvSpPr>
        <p:spPr bwMode="auto">
          <a:xfrm>
            <a:off x="209550" y="312738"/>
            <a:ext cx="1943100" cy="830262"/>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TOPIC</a:t>
            </a:r>
          </a:p>
        </p:txBody>
      </p:sp>
      <p:sp>
        <p:nvSpPr>
          <p:cNvPr id="8" name="Text Box 6">
            <a:extLst>
              <a:ext uri="{FF2B5EF4-FFF2-40B4-BE49-F238E27FC236}">
                <a16:creationId xmlns:a16="http://schemas.microsoft.com/office/drawing/2014/main" id="{117A46E5-C62A-BFB6-1BB1-251D0615C711}"/>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QUESTION</a:t>
            </a:r>
          </a:p>
        </p:txBody>
      </p:sp>
      <p:sp>
        <p:nvSpPr>
          <p:cNvPr id="148486" name="Rectangle 9">
            <a:hlinkClick r:id="" action="ppaction://hlinkshowjump?jump=nextslide"/>
            <a:extLst>
              <a:ext uri="{FF2B5EF4-FFF2-40B4-BE49-F238E27FC236}">
                <a16:creationId xmlns:a16="http://schemas.microsoft.com/office/drawing/2014/main" id="{1DCFC453-A9D6-902E-B747-71B126A102A2}"/>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283031CF-9D5F-8310-A65D-4EDA97D7D081}"/>
              </a:ext>
            </a:extLst>
          </p:cNvPr>
          <p:cNvSpPr txBox="1">
            <a:spLocks noChangeArrowheads="1"/>
          </p:cNvSpPr>
          <p:nvPr/>
        </p:nvSpPr>
        <p:spPr bwMode="auto">
          <a:xfrm>
            <a:off x="609600" y="2630488"/>
            <a:ext cx="79248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OPTICS</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F36D361C-B373-8DB6-2D7B-E9C565B7B967}"/>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48489" name="Rectangle 9">
            <a:hlinkClick r:id="rId3" action="ppaction://hlinksldjump"/>
            <a:extLst>
              <a:ext uri="{FF2B5EF4-FFF2-40B4-BE49-F238E27FC236}">
                <a16:creationId xmlns:a16="http://schemas.microsoft.com/office/drawing/2014/main" id="{DBF0FF3D-D781-1E90-4C64-77110E6432BE}"/>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ext Box 3">
            <a:extLst>
              <a:ext uri="{FF2B5EF4-FFF2-40B4-BE49-F238E27FC236}">
                <a16:creationId xmlns:a16="http://schemas.microsoft.com/office/drawing/2014/main" id="{638ED263-35D5-00BA-BFCB-ACEDFE6E7E73}"/>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8" name="Text Box 6">
            <a:extLst>
              <a:ext uri="{FF2B5EF4-FFF2-40B4-BE49-F238E27FC236}">
                <a16:creationId xmlns:a16="http://schemas.microsoft.com/office/drawing/2014/main" id="{34EF8B6C-226F-1BE2-493E-6FF07C77F976}"/>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FINAL JEOPARDY</a:t>
            </a:r>
          </a:p>
        </p:txBody>
      </p:sp>
      <p:sp>
        <p:nvSpPr>
          <p:cNvPr id="10" name="Text Box 6">
            <a:extLst>
              <a:ext uri="{FF2B5EF4-FFF2-40B4-BE49-F238E27FC236}">
                <a16:creationId xmlns:a16="http://schemas.microsoft.com/office/drawing/2014/main" id="{7816530B-F56F-B34E-E956-7B3A5C32BBD1}"/>
              </a:ext>
            </a:extLst>
          </p:cNvPr>
          <p:cNvSpPr txBox="1">
            <a:spLocks noChangeArrowheads="1"/>
          </p:cNvSpPr>
          <p:nvPr/>
        </p:nvSpPr>
        <p:spPr bwMode="auto">
          <a:xfrm>
            <a:off x="209550" y="312738"/>
            <a:ext cx="1943100" cy="630237"/>
          </a:xfrm>
          <a:prstGeom prst="rect">
            <a:avLst/>
          </a:prstGeom>
          <a:noFill/>
          <a:ln>
            <a:noFill/>
          </a:ln>
          <a:effectLst/>
        </p:spPr>
        <p:txBody>
          <a:bodyPr>
            <a:spAutoFit/>
          </a:bodyPr>
          <a:lstStyle/>
          <a:p>
            <a:pPr algn="ctr" fontAlgn="auto">
              <a:spcBef>
                <a:spcPct val="50000"/>
              </a:spcBef>
              <a:spcAft>
                <a:spcPts val="0"/>
              </a:spcAft>
              <a:defRPr/>
            </a:pPr>
            <a:r>
              <a:rPr lang="en-US" altLang="en-US" sz="35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QUESTION</a:t>
            </a:r>
          </a:p>
        </p:txBody>
      </p:sp>
      <p:sp>
        <p:nvSpPr>
          <p:cNvPr id="8" name="Text Box 6">
            <a:extLst>
              <a:ext uri="{FF2B5EF4-FFF2-40B4-BE49-F238E27FC236}">
                <a16:creationId xmlns:a16="http://schemas.microsoft.com/office/drawing/2014/main" id="{7089C68B-6C91-C176-442F-B051D86275C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150534" name="Rectangle 9">
            <a:hlinkClick r:id="" action="ppaction://hlinkshowjump?jump=nextslide"/>
            <a:extLst>
              <a:ext uri="{FF2B5EF4-FFF2-40B4-BE49-F238E27FC236}">
                <a16:creationId xmlns:a16="http://schemas.microsoft.com/office/drawing/2014/main" id="{E764AF9D-AF9B-19C0-D031-8694752058A3}"/>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4">
            <a:extLst>
              <a:ext uri="{FF2B5EF4-FFF2-40B4-BE49-F238E27FC236}">
                <a16:creationId xmlns:a16="http://schemas.microsoft.com/office/drawing/2014/main" id="{ED47E411-CB01-BE27-B8C1-0FDBDF3D7CC3}"/>
              </a:ext>
            </a:extLst>
          </p:cNvPr>
          <p:cNvSpPr txBox="1">
            <a:spLocks noChangeArrowheads="1"/>
          </p:cNvSpPr>
          <p:nvPr/>
        </p:nvSpPr>
        <p:spPr bwMode="auto">
          <a:xfrm>
            <a:off x="609600" y="1125538"/>
            <a:ext cx="7924800" cy="4708525"/>
          </a:xfrm>
          <a:prstGeom prst="rect">
            <a:avLst/>
          </a:prstGeom>
          <a:noFill/>
          <a:ln>
            <a:noFill/>
          </a:ln>
          <a:effectLst/>
        </p:spPr>
        <p:txBody>
          <a:bodyPr>
            <a:spAutoFit/>
          </a:bodyPr>
          <a:lstStyle/>
          <a:p>
            <a:pPr algn="ctr" fontAlgn="auto">
              <a:spcBef>
                <a:spcPct val="50000"/>
              </a:spcBef>
              <a:spcAft>
                <a:spcPts val="0"/>
              </a:spcAft>
              <a:defRPr/>
            </a:pPr>
            <a:r>
              <a:rPr lang="en-US" altLang="en-US" sz="50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THIS FORM OF </a:t>
            </a:r>
            <a:br>
              <a:rPr lang="en-US" altLang="en-US" sz="50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br>
            <a:r>
              <a:rPr lang="en-US" altLang="en-US" sz="50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LIGHT OCCURS WHEN PARTICLES ABSORB ENERGY AND DO NOT IMMEDIATELY RE-EMIT THAT RADIATION</a:t>
            </a:r>
            <a:endParaRPr lang="en-US" altLang="en-US" sz="50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1" name="Text Box 6">
            <a:extLst>
              <a:ext uri="{FF2B5EF4-FFF2-40B4-BE49-F238E27FC236}">
                <a16:creationId xmlns:a16="http://schemas.microsoft.com/office/drawing/2014/main" id="{4EE98AE5-ACF8-8958-B7C9-20F18EFAB102}"/>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150537" name="Rectangle 9">
            <a:hlinkClick r:id="rId3" action="ppaction://hlinksldjump"/>
            <a:extLst>
              <a:ext uri="{FF2B5EF4-FFF2-40B4-BE49-F238E27FC236}">
                <a16:creationId xmlns:a16="http://schemas.microsoft.com/office/drawing/2014/main" id="{8E6372DC-C081-E8B6-4366-A4FEEF35A3BC}"/>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ext Box 3">
            <a:extLst>
              <a:ext uri="{FF2B5EF4-FFF2-40B4-BE49-F238E27FC236}">
                <a16:creationId xmlns:a16="http://schemas.microsoft.com/office/drawing/2014/main" id="{6A663C7F-5881-7772-2407-4870E0B16671}"/>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 name="Text Box 6">
            <a:extLst>
              <a:ext uri="{FF2B5EF4-FFF2-40B4-BE49-F238E27FC236}">
                <a16:creationId xmlns:a16="http://schemas.microsoft.com/office/drawing/2014/main" id="{169C7BA4-90D0-6311-6A5F-B21FDFDD6730}"/>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END</a:t>
            </a:r>
          </a:p>
        </p:txBody>
      </p:sp>
      <p:sp>
        <p:nvSpPr>
          <p:cNvPr id="152580" name="Rectangle 9">
            <a:hlinkClick r:id="" action="ppaction://hlinkshowjump?jump=nextslide"/>
            <a:extLst>
              <a:ext uri="{FF2B5EF4-FFF2-40B4-BE49-F238E27FC236}">
                <a16:creationId xmlns:a16="http://schemas.microsoft.com/office/drawing/2014/main" id="{68029F05-4C92-C4B6-425B-351C9CFEDDF9}"/>
              </a:ext>
            </a:extLst>
          </p:cNvPr>
          <p:cNvSpPr>
            <a:spLocks noChangeArrowheads="1"/>
          </p:cNvSpPr>
          <p:nvPr/>
        </p:nvSpPr>
        <p:spPr bwMode="auto">
          <a:xfrm>
            <a:off x="6397625"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10" name="Text Box 6">
            <a:extLst>
              <a:ext uri="{FF2B5EF4-FFF2-40B4-BE49-F238E27FC236}">
                <a16:creationId xmlns:a16="http://schemas.microsoft.com/office/drawing/2014/main" id="{1CBAEC15-961B-5A51-DA23-814A2AD52775}"/>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FINAL JEOPARDY</a:t>
            </a:r>
          </a:p>
        </p:txBody>
      </p:sp>
      <p:sp>
        <p:nvSpPr>
          <p:cNvPr id="12" name="Text Box 4">
            <a:extLst>
              <a:ext uri="{FF2B5EF4-FFF2-40B4-BE49-F238E27FC236}">
                <a16:creationId xmlns:a16="http://schemas.microsoft.com/office/drawing/2014/main" id="{2E1872E9-7DB9-AE20-6F57-AF57A16CE18A}"/>
              </a:ext>
            </a:extLst>
          </p:cNvPr>
          <p:cNvSpPr txBox="1">
            <a:spLocks noChangeArrowheads="1"/>
          </p:cNvSpPr>
          <p:nvPr/>
        </p:nvSpPr>
        <p:spPr bwMode="auto">
          <a:xfrm>
            <a:off x="609600" y="2630488"/>
            <a:ext cx="79248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PHOSPHERESCENCE</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13" name="Text Box 6">
            <a:extLst>
              <a:ext uri="{FF2B5EF4-FFF2-40B4-BE49-F238E27FC236}">
                <a16:creationId xmlns:a16="http://schemas.microsoft.com/office/drawing/2014/main" id="{E8A6FA34-1AD1-59FF-4098-49C54B438996}"/>
              </a:ext>
            </a:extLst>
          </p:cNvPr>
          <p:cNvSpPr txBox="1">
            <a:spLocks noChangeArrowheads="1"/>
          </p:cNvSpPr>
          <p:nvPr/>
        </p:nvSpPr>
        <p:spPr bwMode="auto">
          <a:xfrm>
            <a:off x="209550" y="312738"/>
            <a:ext cx="1943100" cy="708025"/>
          </a:xfrm>
          <a:prstGeom prst="rect">
            <a:avLst/>
          </a:prstGeom>
          <a:noFill/>
          <a:ln>
            <a:noFill/>
          </a:ln>
          <a:effectLst/>
        </p:spPr>
        <p:txBody>
          <a:bodyPr>
            <a:spAutoFit/>
          </a:bodyPr>
          <a:lstStyle/>
          <a:p>
            <a:pPr algn="ctr" fontAlgn="auto">
              <a:spcBef>
                <a:spcPct val="50000"/>
              </a:spcBef>
              <a:spcAft>
                <a:spcPts val="0"/>
              </a:spcAft>
              <a:defRPr/>
            </a:pPr>
            <a:r>
              <a:rPr lang="en-US" altLang="en-US" sz="4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00F64402-413F-0453-8702-8AA113D25E46}"/>
              </a:ext>
            </a:extLst>
          </p:cNvPr>
          <p:cNvSpPr txBox="1">
            <a:spLocks noChangeArrowheads="1"/>
          </p:cNvSpPr>
          <p:nvPr/>
        </p:nvSpPr>
        <p:spPr bwMode="auto">
          <a:xfrm>
            <a:off x="1524000" y="533400"/>
            <a:ext cx="6096000" cy="584200"/>
          </a:xfrm>
          <a:prstGeom prst="rect">
            <a:avLst/>
          </a:prstGeom>
          <a:noFill/>
          <a:ln>
            <a:noFill/>
          </a:ln>
          <a:effectLst/>
        </p:spPr>
        <p:txBody>
          <a:bodyPr>
            <a:spAutoFit/>
          </a:bodyPr>
          <a:lstStyle/>
          <a:p>
            <a:pPr algn="ctr" fontAlgn="auto">
              <a:spcBef>
                <a:spcPct val="50000"/>
              </a:spcBef>
              <a:spcAft>
                <a:spcPts val="0"/>
              </a:spcAft>
              <a:defRPr/>
            </a:pPr>
            <a:r>
              <a:rPr lang="en-US" altLang="en-US" sz="3200" dirty="0">
                <a:solidFill>
                  <a:schemeClr val="bg1"/>
                </a:solidFill>
                <a:effectLst>
                  <a:outerShdw blurRad="50800" dist="38100" dir="2160000" algn="l" rotWithShape="0">
                    <a:prstClr val="black">
                      <a:alpha val="66000"/>
                    </a:prstClr>
                  </a:outerShdw>
                </a:effectLst>
                <a:latin typeface="Franklin Gothic Demi Cond" panose="020B0706030402020204" pitchFamily="34" charset="0"/>
              </a:rPr>
              <a:t>THANK YOU FOR PLAYING</a:t>
            </a:r>
          </a:p>
        </p:txBody>
      </p:sp>
      <p:pic>
        <p:nvPicPr>
          <p:cNvPr id="154627" name="Picture 3">
            <a:extLst>
              <a:ext uri="{FF2B5EF4-FFF2-40B4-BE49-F238E27FC236}">
                <a16:creationId xmlns:a16="http://schemas.microsoft.com/office/drawing/2014/main" id="{1A013672-FE0F-FABD-FA41-494F9A03B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700"/>
            <a:ext cx="118872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7CDB218-F522-448E-AEDF-714683757829}"/>
              </a:ext>
            </a:extLst>
          </p:cNvPr>
          <p:cNvSpPr txBox="1"/>
          <p:nvPr/>
        </p:nvSpPr>
        <p:spPr>
          <a:xfrm>
            <a:off x="-2057400" y="587375"/>
            <a:ext cx="13258800" cy="3478213"/>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latin typeface="Gyparody Hv" panose="020B0906060000020004" pitchFamily="34" charset="0"/>
              </a:rPr>
              <a:t>Physics &amp; ASTRONOMY</a:t>
            </a:r>
            <a:r>
              <a:rPr lang="en-US" sz="10000" dirty="0">
                <a:effectLst>
                  <a:outerShdw blurRad="38100" dist="38100" dir="2700000" algn="tl">
                    <a:srgbClr val="000000">
                      <a:alpha val="43137"/>
                    </a:srgbClr>
                  </a:outerShdw>
                </a:effectLst>
                <a:latin typeface="Gyparody Hv" panose="020B0906060000020004" pitchFamily="34" charset="0"/>
              </a:rPr>
              <a:t> </a:t>
            </a:r>
          </a:p>
          <a:p>
            <a:pPr algn="ctr">
              <a:defRPr/>
            </a:pPr>
            <a:r>
              <a:rPr lang="en-US" sz="12000" dirty="0">
                <a:effectLst>
                  <a:outerShdw blurRad="38100" dist="38100" dir="2700000" algn="tl">
                    <a:srgbClr val="000000">
                      <a:alpha val="43137"/>
                    </a:srgbClr>
                  </a:outerShdw>
                </a:effectLst>
                <a:latin typeface="Gyparody Hv" panose="020B0906060000020004" pitchFamily="34" charset="0"/>
              </a:rPr>
              <a:t>Jeopardy!</a:t>
            </a:r>
          </a:p>
        </p:txBody>
      </p:sp>
      <p:sp>
        <p:nvSpPr>
          <p:cNvPr id="154629" name="TextBox 6">
            <a:extLst>
              <a:ext uri="{FF2B5EF4-FFF2-40B4-BE49-F238E27FC236}">
                <a16:creationId xmlns:a16="http://schemas.microsoft.com/office/drawing/2014/main" id="{13DE76DA-613F-510A-3E26-0933CC859019}"/>
              </a:ext>
            </a:extLst>
          </p:cNvPr>
          <p:cNvSpPr txBox="1">
            <a:spLocks noChangeArrowheads="1"/>
          </p:cNvSpPr>
          <p:nvPr/>
        </p:nvSpPr>
        <p:spPr bwMode="auto">
          <a:xfrm>
            <a:off x="1676400" y="38354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Times New Roman" panose="02020603050405020304" pitchFamily="18" charset="0"/>
                <a:cs typeface="Times New Roman" panose="02020603050405020304" pitchFamily="18" charset="0"/>
              </a:rPr>
              <a:t>Created by: </a:t>
            </a:r>
          </a:p>
        </p:txBody>
      </p:sp>
      <p:pic>
        <p:nvPicPr>
          <p:cNvPr id="154630" name="Picture 7" descr="Text&#10;&#10;Description automatically generated with medium confidence">
            <a:extLst>
              <a:ext uri="{FF2B5EF4-FFF2-40B4-BE49-F238E27FC236}">
                <a16:creationId xmlns:a16="http://schemas.microsoft.com/office/drawing/2014/main" id="{D104E6E5-FF0D-F2CD-49BB-6137FF7A4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4368800"/>
            <a:ext cx="6172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1" name="TextBox 8">
            <a:extLst>
              <a:ext uri="{FF2B5EF4-FFF2-40B4-BE49-F238E27FC236}">
                <a16:creationId xmlns:a16="http://schemas.microsoft.com/office/drawing/2014/main" id="{F964F159-F572-9726-1810-442F5124909B}"/>
              </a:ext>
            </a:extLst>
          </p:cNvPr>
          <p:cNvSpPr txBox="1">
            <a:spLocks noChangeArrowheads="1"/>
          </p:cNvSpPr>
          <p:nvPr/>
        </p:nvSpPr>
        <p:spPr bwMode="auto">
          <a:xfrm>
            <a:off x="5562600" y="633095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400">
                <a:latin typeface="Times New Roman" panose="02020603050405020304" pitchFamily="18" charset="0"/>
                <a:cs typeface="Times New Roman" panose="02020603050405020304" pitchFamily="18" charset="0"/>
              </a:rPr>
              <a:t>Image Courtesy of NASA</a:t>
            </a:r>
          </a:p>
        </p:txBody>
      </p:sp>
      <p:sp>
        <p:nvSpPr>
          <p:cNvPr id="154632" name="TextBox 1">
            <a:extLst>
              <a:ext uri="{FF2B5EF4-FFF2-40B4-BE49-F238E27FC236}">
                <a16:creationId xmlns:a16="http://schemas.microsoft.com/office/drawing/2014/main" id="{C59B8CAC-C92C-8B21-9E70-19A51B70BC70}"/>
              </a:ext>
            </a:extLst>
          </p:cNvPr>
          <p:cNvSpPr txBox="1">
            <a:spLocks noChangeArrowheads="1"/>
          </p:cNvSpPr>
          <p:nvPr/>
        </p:nvSpPr>
        <p:spPr bwMode="auto">
          <a:xfrm>
            <a:off x="2209800" y="5715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n-US" sz="2800">
                <a:latin typeface="Times New Roman" panose="02020603050405020304" pitchFamily="18" charset="0"/>
                <a:cs typeface="Times New Roman" panose="02020603050405020304" pitchFamily="18" charset="0"/>
              </a:rPr>
              <a:t>Thanks for playing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9CD070E6-4568-C515-19AF-5DE739E125EC}"/>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555426CF-CF1E-3E36-BAA5-A75AAFC944E2}"/>
              </a:ext>
            </a:extLst>
          </p:cNvPr>
          <p:cNvSpPr txBox="1">
            <a:spLocks noChangeArrowheads="1"/>
          </p:cNvSpPr>
          <p:nvPr/>
        </p:nvSpPr>
        <p:spPr bwMode="auto">
          <a:xfrm>
            <a:off x="914400" y="2708275"/>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NSF</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185582BE-95A5-A669-BB38-A869AAC47380}"/>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FA2BE456-BCD9-C677-6450-244268B089D5}"/>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0947AC99-6ECA-3FAA-78A0-7E06623368AA}"/>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33799" name="Rectangle 9">
            <a:hlinkClick r:id="" action="ppaction://hlinkshowjump?jump=nextslide"/>
            <a:extLst>
              <a:ext uri="{FF2B5EF4-FFF2-40B4-BE49-F238E27FC236}">
                <a16:creationId xmlns:a16="http://schemas.microsoft.com/office/drawing/2014/main" id="{0ADAA254-8888-2900-6A45-03F65ECC5C93}"/>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094C5FF0-0AC6-33AB-095F-1C344B0D684E}"/>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33801" name="Rectangle 9">
            <a:hlinkClick r:id="rId3" action="ppaction://hlinksldjump"/>
            <a:extLst>
              <a:ext uri="{FF2B5EF4-FFF2-40B4-BE49-F238E27FC236}">
                <a16:creationId xmlns:a16="http://schemas.microsoft.com/office/drawing/2014/main" id="{0D646F80-1B95-34B8-F862-611D3D6EB5DE}"/>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D959FE72-8C4C-5FB7-4260-9AB25C3F77DE}"/>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88F4D7F6-36C1-7332-FDAC-D18534383E43}"/>
              </a:ext>
            </a:extLst>
          </p:cNvPr>
          <p:cNvSpPr txBox="1">
            <a:spLocks noChangeArrowheads="1"/>
          </p:cNvSpPr>
          <p:nvPr/>
        </p:nvSpPr>
        <p:spPr bwMode="auto">
          <a:xfrm>
            <a:off x="914400" y="2443163"/>
            <a:ext cx="7315200" cy="1754187"/>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NATIONAL SCIENCE FOUNDATION</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22410A9F-2CA8-9DD1-DDE3-1A5C5A923F0D}"/>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A8CB3EDE-D379-99E9-29A6-4BC445E6BF19}"/>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300</a:t>
            </a:r>
          </a:p>
        </p:txBody>
      </p:sp>
      <p:sp>
        <p:nvSpPr>
          <p:cNvPr id="8" name="Text Box 6">
            <a:extLst>
              <a:ext uri="{FF2B5EF4-FFF2-40B4-BE49-F238E27FC236}">
                <a16:creationId xmlns:a16="http://schemas.microsoft.com/office/drawing/2014/main" id="{89F55E82-DE23-BB02-1E3A-DA8A0F7E4A95}"/>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35847" name="Rectangle 9">
            <a:hlinkClick r:id="rId3" action="ppaction://hlinksldjump"/>
            <a:extLst>
              <a:ext uri="{FF2B5EF4-FFF2-40B4-BE49-F238E27FC236}">
                <a16:creationId xmlns:a16="http://schemas.microsoft.com/office/drawing/2014/main" id="{4C589696-1F66-0BF0-35DF-2E8C2FB7F614}"/>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D979EC3D-F602-ED70-BD31-40B632311E58}"/>
              </a:ext>
            </a:extLst>
          </p:cNvPr>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gn="ctr">
              <a:lnSpc>
                <a:spcPct val="100000"/>
              </a:lnSpc>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F0FECF77-FDE6-F208-6D00-539E6F71A88F}"/>
              </a:ext>
            </a:extLst>
          </p:cNvPr>
          <p:cNvSpPr txBox="1">
            <a:spLocks noChangeArrowheads="1"/>
          </p:cNvSpPr>
          <p:nvPr/>
        </p:nvSpPr>
        <p:spPr bwMode="auto">
          <a:xfrm>
            <a:off x="914400" y="2708275"/>
            <a:ext cx="7315200" cy="923925"/>
          </a:xfrm>
          <a:prstGeom prst="rect">
            <a:avLst/>
          </a:prstGeom>
          <a:noFill/>
          <a:ln>
            <a:noFill/>
          </a:ln>
          <a:effectLst/>
        </p:spPr>
        <p:txBody>
          <a:bodyPr>
            <a:spAutoFit/>
          </a:bodyPr>
          <a:lstStyle/>
          <a:p>
            <a:pPr algn="ctr" fontAlgn="auto">
              <a:spcBef>
                <a:spcPct val="50000"/>
              </a:spcBef>
              <a:spcAft>
                <a:spcPts val="0"/>
              </a:spcAft>
              <a:defRPr/>
            </a:pPr>
            <a:r>
              <a:rPr lang="en-US" altLang="en-US" sz="5400" b="1"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rPr>
              <a:t>LASER</a:t>
            </a:r>
            <a:endParaRPr lang="en-US" altLang="en-US" sz="5400" dirty="0">
              <a:solidFill>
                <a:schemeClr val="bg1"/>
              </a:solidFill>
              <a:effectLst>
                <a:outerShdw blurRad="50800" dist="38100" dir="1380000" algn="l" rotWithShape="0">
                  <a:prstClr val="black">
                    <a:alpha val="75000"/>
                  </a:prstClr>
                </a:outerShdw>
              </a:effectLst>
              <a:latin typeface="Cambria Math" panose="02040503050406030204" pitchFamily="18" charset="0"/>
              <a:ea typeface="Cambria Math" panose="02040503050406030204" pitchFamily="18" charset="0"/>
            </a:endParaRPr>
          </a:p>
        </p:txBody>
      </p:sp>
      <p:sp>
        <p:nvSpPr>
          <p:cNvPr id="8198" name="Text Box 6">
            <a:extLst>
              <a:ext uri="{FF2B5EF4-FFF2-40B4-BE49-F238E27FC236}">
                <a16:creationId xmlns:a16="http://schemas.microsoft.com/office/drawing/2014/main" id="{B392BDE1-DAD3-22FF-6C89-3E6BF3D312C6}"/>
              </a:ext>
            </a:extLst>
          </p:cNvPr>
          <p:cNvSpPr txBox="1">
            <a:spLocks noChangeArrowheads="1"/>
          </p:cNvSpPr>
          <p:nvPr/>
        </p:nvSpPr>
        <p:spPr bwMode="auto">
          <a:xfrm>
            <a:off x="-152400" y="112713"/>
            <a:ext cx="2667000" cy="400050"/>
          </a:xfrm>
          <a:prstGeom prst="rect">
            <a:avLst/>
          </a:prstGeom>
          <a:noFill/>
          <a:ln>
            <a:noFill/>
          </a:ln>
          <a:effectLst/>
        </p:spPr>
        <p:txBody>
          <a:bodyPr>
            <a:spAutoFit/>
          </a:bodyPr>
          <a:lstStyle/>
          <a:p>
            <a:pPr algn="ctr" fontAlgn="auto">
              <a:spcBef>
                <a:spcPct val="50000"/>
              </a:spcBef>
              <a:spcAft>
                <a:spcPts val="0"/>
              </a:spcAft>
              <a:defRPr/>
            </a:pPr>
            <a:r>
              <a:rPr lang="en-US" altLang="en-US" sz="20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ALPHABET SOUP</a:t>
            </a:r>
          </a:p>
        </p:txBody>
      </p:sp>
      <p:sp>
        <p:nvSpPr>
          <p:cNvPr id="10" name="Text Box 6">
            <a:extLst>
              <a:ext uri="{FF2B5EF4-FFF2-40B4-BE49-F238E27FC236}">
                <a16:creationId xmlns:a16="http://schemas.microsoft.com/office/drawing/2014/main" id="{597DC393-4F42-52B8-6548-01009EBF22CE}"/>
              </a:ext>
            </a:extLst>
          </p:cNvPr>
          <p:cNvSpPr txBox="1">
            <a:spLocks noChangeArrowheads="1"/>
          </p:cNvSpPr>
          <p:nvPr/>
        </p:nvSpPr>
        <p:spPr bwMode="auto">
          <a:xfrm>
            <a:off x="571500" y="312738"/>
            <a:ext cx="1219200" cy="831850"/>
          </a:xfrm>
          <a:prstGeom prst="rect">
            <a:avLst/>
          </a:prstGeom>
          <a:noFill/>
          <a:ln>
            <a:noFill/>
          </a:ln>
          <a:effectLst/>
        </p:spPr>
        <p:txBody>
          <a:bodyPr>
            <a:spAutoFit/>
          </a:bodyPr>
          <a:lstStyle/>
          <a:p>
            <a:pPr algn="ctr" fontAlgn="auto">
              <a:spcBef>
                <a:spcPct val="50000"/>
              </a:spcBef>
              <a:spcAft>
                <a:spcPts val="0"/>
              </a:spcAft>
              <a:defRPr/>
            </a:pPr>
            <a:r>
              <a:rPr lang="en-US" altLang="en-US" sz="48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400</a:t>
            </a:r>
          </a:p>
        </p:txBody>
      </p:sp>
      <p:sp>
        <p:nvSpPr>
          <p:cNvPr id="8" name="Text Box 6">
            <a:extLst>
              <a:ext uri="{FF2B5EF4-FFF2-40B4-BE49-F238E27FC236}">
                <a16:creationId xmlns:a16="http://schemas.microsoft.com/office/drawing/2014/main" id="{3947CF24-A092-64A5-609E-52F7E54CC058}"/>
              </a:ext>
            </a:extLst>
          </p:cNvPr>
          <p:cNvSpPr txBox="1">
            <a:spLocks noChangeArrowheads="1"/>
          </p:cNvSpPr>
          <p:nvPr/>
        </p:nvSpPr>
        <p:spPr bwMode="auto">
          <a:xfrm>
            <a:off x="6400800" y="5940425"/>
            <a:ext cx="3109913" cy="646113"/>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ANSWER</a:t>
            </a:r>
          </a:p>
        </p:txBody>
      </p:sp>
      <p:sp>
        <p:nvSpPr>
          <p:cNvPr id="37895" name="Rectangle 9">
            <a:hlinkClick r:id="" action="ppaction://hlinkshowjump?jump=nextslide"/>
            <a:extLst>
              <a:ext uri="{FF2B5EF4-FFF2-40B4-BE49-F238E27FC236}">
                <a16:creationId xmlns:a16="http://schemas.microsoft.com/office/drawing/2014/main" id="{23E9C33B-FD35-2EAF-D20C-8157DD7DC50B}"/>
              </a:ext>
            </a:extLst>
          </p:cNvPr>
          <p:cNvSpPr>
            <a:spLocks noChangeArrowheads="1"/>
          </p:cNvSpPr>
          <p:nvPr/>
        </p:nvSpPr>
        <p:spPr bwMode="auto">
          <a:xfrm>
            <a:off x="6400800" y="5624513"/>
            <a:ext cx="2746375" cy="1233487"/>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
        <p:nvSpPr>
          <p:cNvPr id="9" name="Text Box 6">
            <a:extLst>
              <a:ext uri="{FF2B5EF4-FFF2-40B4-BE49-F238E27FC236}">
                <a16:creationId xmlns:a16="http://schemas.microsoft.com/office/drawing/2014/main" id="{4D56CB30-AA85-8DB4-9229-40CC9DD769B9}"/>
              </a:ext>
            </a:extLst>
          </p:cNvPr>
          <p:cNvSpPr txBox="1">
            <a:spLocks noChangeArrowheads="1"/>
          </p:cNvSpPr>
          <p:nvPr/>
        </p:nvSpPr>
        <p:spPr bwMode="auto">
          <a:xfrm>
            <a:off x="6375400" y="325438"/>
            <a:ext cx="3109913" cy="646112"/>
          </a:xfrm>
          <a:prstGeom prst="rect">
            <a:avLst/>
          </a:prstGeom>
          <a:noFill/>
          <a:ln>
            <a:noFill/>
          </a:ln>
          <a:effectLst/>
        </p:spPr>
        <p:txBody>
          <a:bodyPr>
            <a:spAutoFit/>
          </a:bodyPr>
          <a:lstStyle/>
          <a:p>
            <a:pPr algn="ctr" fontAlgn="auto">
              <a:spcBef>
                <a:spcPct val="50000"/>
              </a:spcBef>
              <a:spcAft>
                <a:spcPts val="0"/>
              </a:spcAft>
              <a:defRPr/>
            </a:pPr>
            <a:r>
              <a:rPr lang="en-US" altLang="en-US" sz="3600" dirty="0">
                <a:solidFill>
                  <a:srgbClr val="FFFF00"/>
                </a:solidFill>
                <a:effectLst>
                  <a:outerShdw blurRad="50800" dist="38100" dir="2160000" algn="l" rotWithShape="0">
                    <a:prstClr val="black">
                      <a:alpha val="66000"/>
                    </a:prstClr>
                  </a:outerShdw>
                </a:effectLst>
                <a:latin typeface="Franklin Gothic Demi Cond" panose="020B0706030402020204" pitchFamily="34" charset="0"/>
              </a:rPr>
              <a:t>BACK</a:t>
            </a:r>
          </a:p>
        </p:txBody>
      </p:sp>
      <p:sp>
        <p:nvSpPr>
          <p:cNvPr id="37897" name="Rectangle 9">
            <a:hlinkClick r:id="rId3" action="ppaction://hlinksldjump"/>
            <a:extLst>
              <a:ext uri="{FF2B5EF4-FFF2-40B4-BE49-F238E27FC236}">
                <a16:creationId xmlns:a16="http://schemas.microsoft.com/office/drawing/2014/main" id="{3C373248-9635-1B22-76BC-BF1E7F1F2986}"/>
              </a:ext>
            </a:extLst>
          </p:cNvPr>
          <p:cNvSpPr>
            <a:spLocks noChangeArrowheads="1"/>
          </p:cNvSpPr>
          <p:nvPr/>
        </p:nvSpPr>
        <p:spPr bwMode="auto">
          <a:xfrm>
            <a:off x="6402388" y="0"/>
            <a:ext cx="2746375" cy="1233488"/>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buFontTx/>
              <a:buNone/>
            </a:pPr>
            <a:endParaRPr lang="en-US" altLang="en-US" sz="1800"/>
          </a:p>
        </p:txBody>
      </p:sp>
    </p:spTree>
  </p:cSld>
  <p:clrMapOvr>
    <a:masterClrMapping/>
  </p:clrMapOvr>
  <p:transition/>
</p:sld>
</file>

<file path=ppt/theme/theme1.xml><?xml version="1.0" encoding="utf-8"?>
<a:theme xmlns:a="http://schemas.openxmlformats.org/drawingml/2006/main" name="Vapor Trail">
  <a:themeElements>
    <a:clrScheme name="Custom 1">
      <a:dk1>
        <a:srgbClr val="FFFFFF"/>
      </a:dk1>
      <a:lt1>
        <a:sysClr val="window" lastClr="FFFFFF"/>
      </a:lt1>
      <a:dk2>
        <a:srgbClr val="454545"/>
      </a:dk2>
      <a:lt2>
        <a:srgbClr val="DADADA"/>
      </a:lt2>
      <a:accent1>
        <a:srgbClr val="FFFF00"/>
      </a:accent1>
      <a:accent2>
        <a:srgbClr val="FE801A"/>
      </a:accent2>
      <a:accent3>
        <a:srgbClr val="E9BF35"/>
      </a:accent3>
      <a:accent4>
        <a:srgbClr val="81BB42"/>
      </a:accent4>
      <a:accent5>
        <a:srgbClr val="32C7A9"/>
      </a:accent5>
      <a:accent6>
        <a:srgbClr val="4A9BDC"/>
      </a:accent6>
      <a:hlink>
        <a:srgbClr val="FFFF00"/>
      </a:hlink>
      <a:folHlink>
        <a:srgbClr val="0070C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21917</TotalTime>
  <Words>2216</Words>
  <Application>Microsoft Office PowerPoint</Application>
  <PresentationFormat>On-screen Show (4:3)</PresentationFormat>
  <Paragraphs>435</Paragraphs>
  <Slides>66</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Century Gothic</vt:lpstr>
      <vt:lpstr>Arial</vt:lpstr>
      <vt:lpstr>Calibri</vt:lpstr>
      <vt:lpstr>Gyparody Hv</vt:lpstr>
      <vt:lpstr>Times New Roman</vt:lpstr>
      <vt:lpstr>Franklin Gothic Demi Cond</vt:lpstr>
      <vt:lpstr>Cambria Math</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krand</dc:creator>
  <cp:lastModifiedBy>Janessa Slone</cp:lastModifiedBy>
  <cp:revision>191</cp:revision>
  <dcterms:created xsi:type="dcterms:W3CDTF">2007-11-15T19:46:33Z</dcterms:created>
  <dcterms:modified xsi:type="dcterms:W3CDTF">2022-08-03T19:22:16Z</dcterms:modified>
</cp:coreProperties>
</file>