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  <p:sldId id="269" r:id="rId14"/>
    <p:sldId id="270" r:id="rId15"/>
    <p:sldId id="273" r:id="rId16"/>
    <p:sldId id="274" r:id="rId17"/>
    <p:sldId id="271" r:id="rId18"/>
    <p:sldId id="272" r:id="rId19"/>
    <p:sldId id="277" r:id="rId20"/>
    <p:sldId id="278" r:id="rId21"/>
    <p:sldId id="275" r:id="rId22"/>
    <p:sldId id="276" r:id="rId23"/>
    <p:sldId id="281" r:id="rId24"/>
    <p:sldId id="282" r:id="rId25"/>
    <p:sldId id="289" r:id="rId26"/>
    <p:sldId id="290" r:id="rId27"/>
    <p:sldId id="287" r:id="rId28"/>
    <p:sldId id="288" r:id="rId29"/>
    <p:sldId id="283" r:id="rId30"/>
    <p:sldId id="284" r:id="rId31"/>
    <p:sldId id="285" r:id="rId32"/>
    <p:sldId id="286" r:id="rId33"/>
    <p:sldId id="295" r:id="rId34"/>
    <p:sldId id="296" r:id="rId35"/>
    <p:sldId id="291" r:id="rId36"/>
    <p:sldId id="292" r:id="rId37"/>
    <p:sldId id="297" r:id="rId38"/>
    <p:sldId id="298" r:id="rId39"/>
    <p:sldId id="293" r:id="rId40"/>
    <p:sldId id="294" r:id="rId41"/>
    <p:sldId id="299" r:id="rId42"/>
    <p:sldId id="300" r:id="rId43"/>
    <p:sldId id="307" r:id="rId44"/>
    <p:sldId id="308" r:id="rId45"/>
    <p:sldId id="301" r:id="rId46"/>
    <p:sldId id="302" r:id="rId47"/>
    <p:sldId id="303" r:id="rId48"/>
    <p:sldId id="304" r:id="rId49"/>
    <p:sldId id="305" r:id="rId50"/>
    <p:sldId id="306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5" r:id="rId65"/>
    <p:sldId id="322" r:id="rId66"/>
    <p:sldId id="324" r:id="rId67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0"/>
    <a:srgbClr val="101C8A"/>
    <a:srgbClr val="1626BA"/>
    <a:srgbClr val="FFFF00"/>
    <a:srgbClr val="00004C"/>
    <a:srgbClr val="0027A4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0" autoAdjust="0"/>
    <p:restoredTop sz="85931" autoAdjust="0"/>
  </p:normalViewPr>
  <p:slideViewPr>
    <p:cSldViewPr>
      <p:cViewPr varScale="1">
        <p:scale>
          <a:sx n="57" d="100"/>
          <a:sy n="57" d="100"/>
        </p:scale>
        <p:origin x="1527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13951F1-E223-4D19-A775-71DB5B9B72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E2A1262-99AA-49AB-B88B-A788133C34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8D97F578-49EF-4A2B-A867-E8BC55B87AE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7CA0DB20-272E-4686-B3FE-A1085F65905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5FB28F2-91B4-4767-A1FD-5067AD2079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6:4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85 11362,'-26'-26'4185,"-7"17"-3008,20-6-1433,4 8-153,11 7-271,11-13-392,7 4-1032,6 3 1343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6:44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8 11827,'25'-5'4352,"-68"3"-3423,4 4-929,23 3-849,12-1-535,24 7 824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6:4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15787,'-55'4'5185,"13"5"-4920,13-2-1786,8 2-135,49-18-961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6:46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37 179 5369,'-4'-22'2737,"-8"-5"-481,2 7-1136,3 7-575,3 6-113,4 1-264,6-3-112,3 0-56,4-4 16,7 2 8,2-5 0,7 5-16,4 0-8,9 7-1793,9 8 1345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6:4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53 13275,'-9'-11'4721,"-4"4"-4121,1 3-432,14 1-360,12-3-216,15-5-1000,28 0-1633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4T19:37:21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50 11122,'-29'-31'4033,"0"13"-3049,56 18-1232,-16 14-368,20 21 400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160268-AFE6-4BF1-B7BC-7F61298DB5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00BE0AE-415D-47AF-8822-7D8254BA539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4DA3CD57-7E51-F58F-0900-CE8F07FF1C8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B256A32-CF05-4909-84D9-9D1C4296D1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B7AA71D-5B49-43E7-A480-98836FBCCF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692F299-0716-4E3B-922F-60E3F0376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75607C9-3B81-481E-9C29-D94FCAFE84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ory_of_everything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tter" TargetMode="External"/><Relationship Id="rId5" Type="http://schemas.openxmlformats.org/officeDocument/2006/relationships/hyperlink" Target="https://en.wikipedia.org/wiki/Fundamental_interaction" TargetMode="External"/><Relationship Id="rId4" Type="http://schemas.openxmlformats.org/officeDocument/2006/relationships/hyperlink" Target="https://en.wikipedia.org/wiki/Mathematical_model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tical_phenomenon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Sound_waves" TargetMode="External"/><Relationship Id="rId4" Type="http://schemas.openxmlformats.org/officeDocument/2006/relationships/hyperlink" Target="https://en.wikipedia.org/wiki/Electromagnetic_waves" TargetMode="Externa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Yale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ference_visibility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ference_visibility" TargetMode="External"/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1FEDF792-841D-75C3-7A6A-4D98FFCA8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AFD695A-137D-486C-918A-EB5E649AA902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E535F213-3E30-5695-252B-3A5A413BA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4AEA3D9-9B18-0DB4-B467-FC8A5D0C3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9F116F7-9D97-AF8F-7C62-21FAC6B8C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29B07D1-9B22-4F4E-850B-B6CE8BED1755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6D3EABF-31CE-0837-C3CF-DA65BD6AC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681B016-6570-F09D-010C-6CD9F2D564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19D0B2F-7989-A8EA-4CA5-01B9529687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8995D5A-DA5E-4B3B-BBA2-1DB842107E94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B07559B-D0A5-12BC-1B2C-F87360B3D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8F22927-7BE1-35F5-C3E8-DB1F9620F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8821777-BB8D-CB39-8D2D-11F6E21EA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FB215D3-E1A3-4A86-9CFB-8693B949953D}" type="slidenum">
              <a:rPr lang="en-US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70E4A2F-0DB0-A2B8-3A72-68EB0656C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C7BE807-510B-DFE0-EAB0-6EDD332E4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https://education.nationalgeographic.org/resource/coriolis-effect/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0C436A7-6E4D-E91C-E1BE-A63205A403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BAC7CA1-3C9F-4E59-91A2-E1CCDE3F31CA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9587EAF-CADD-8A3C-284D-472F3AFEC7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36A900A-CA07-EF49-8031-FCDEFC279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5BEDF9E1-8398-4F99-4BE2-70A76DA45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211D095-4E7F-45F3-9C49-4241B81E41D6}" type="slidenum">
              <a:rPr lang="en-US" altLang="en-US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EC97B226-9FF8-C2A2-4E7D-F59214AD1D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9C4F24E-E438-22CD-4670-4F5BC1B90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A51223F-CC7E-DF9B-F594-A3711ACE6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7497348-4EF2-454E-9AB4-3E6DEB7BD09B}" type="slidenum">
              <a:rPr lang="en-US" altLang="en-US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EF5D18D5-419C-6DC6-14C4-3953BCC708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CF020EB-C856-7678-558C-0A69830D3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A27F21F5-24E0-6C5A-6D79-AB8BF705F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EEDD043-12C3-4A60-AA70-621AC5B4884F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2B51D3E9-1D71-A2EE-A98D-3CECF979B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C40B2B6-E74B-62F1-855B-B1D595A51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B813E4A-0742-8920-51F1-52D9E00B3E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0E67296-4840-48DB-8357-B0846E9DF51B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3D905B6-788D-66DB-271B-C55DFCE448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BC76885-7036-4A42-B8B0-6DA00349F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90EF516-41EC-1578-117E-FAE567EDD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E988901-8037-4704-A47C-EEB693A70804}" type="slidenum">
              <a:rPr lang="en-US" altLang="en-US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70CCC02-88F5-E9A5-71B3-35A12FE073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C48EC01-AA72-A0A1-A81A-7F354A1CB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6C41DD8-02D4-5E84-7A2D-B20BCA75E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D5254A8-9814-47F2-98AD-59E40703C80B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C777C3BA-1C52-7225-083B-3F11978E4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129E66BC-BC24-0983-1B6A-C3E6C89B5B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2C8E3AD5-C3BC-0B44-5C84-B5C09FB2E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4317A91-3A2F-4DF7-89C9-1A3408E59411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4843CF2-7C76-0BE8-8AF9-B4FE18D2D6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97AEF1C5-4E58-9773-2546-AE7467DD3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Click on point values to see questions. Click on “Answer” to view answer, then click “Back” to return to the question board.</a:t>
            </a:r>
          </a:p>
          <a:p>
            <a:pPr eaLnBrk="1" hangingPunct="1"/>
            <a:r>
              <a:rPr lang="en-US" altLang="en-US"/>
              <a:t>Alphabet Soup: Contestant is given a common physics-related acronym/abbreviation and must give the unabbreviated title.</a:t>
            </a:r>
            <a:br>
              <a:rPr lang="en-US" altLang="en-US"/>
            </a:br>
            <a:r>
              <a:rPr lang="en-US" altLang="en-US"/>
              <a:t>Tenure-Worthy: Upon viewing an equation, contestants must identify the scientist of origin (last name is acceptable)</a:t>
            </a:r>
            <a:br>
              <a:rPr lang="en-US" altLang="en-US"/>
            </a:br>
            <a:r>
              <a:rPr lang="en-US" altLang="en-US"/>
              <a:t>Name That Physicist: Contestants must use biographical clues to identify the correct physicist (last name is acceptable)</a:t>
            </a:r>
          </a:p>
          <a:p>
            <a:pPr eaLnBrk="1" hangingPunct="1"/>
            <a:r>
              <a:rPr lang="en-US" altLang="en-US"/>
              <a:t>Relativity: All clues refer to a term related to relativity.</a:t>
            </a:r>
            <a:br>
              <a:rPr lang="en-US" altLang="en-US"/>
            </a:br>
            <a:r>
              <a:rPr lang="en-US" altLang="en-US"/>
              <a:t>Astronomy: All clues refer to a term related to astronomy.</a:t>
            </a:r>
            <a:br>
              <a:rPr lang="en-US" altLang="en-US"/>
            </a:br>
            <a:r>
              <a:rPr lang="en-US" altLang="en-US"/>
              <a:t>Misc: Definitions of miscellaneous physics terms.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E8E1E413-A646-8B18-57C1-527CB97AA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4BCCB2F-9288-4027-BE6B-680F26086220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A17C380-7236-C893-D47C-9F89F136F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EA44D974-08DF-2D95-A2F4-B9B185221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EAE84989-3724-183E-AC50-D84E27B86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C6BBC96-927C-423A-81C0-7DB5E31B8A8F}" type="slidenum">
              <a:rPr lang="en-US" altLang="en-US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DDDCA228-15E5-2E3A-DA32-850C5BAA1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E7ABA3A4-A05E-218A-FFB3-130ED52B4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35AE32EA-4237-F489-3F0D-DFD866E131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01B5360-79B0-4C2F-8039-C26570F7E452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2DEBCB00-CA71-8F40-8684-2ED43BA05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105B72C7-391B-A652-131A-F94A2BEAA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https://www.nobelprize.org/prizes/physics/1933/summary/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E9C39E04-AAC8-7E67-D4A3-8BB960E8E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FCB6A8A-7F91-4B3F-9850-57B941E950A8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2407A1A-CB82-617C-741D-A7B23C2D8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45958D20-F68C-1995-C813-369B6F3FB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0B5C73A6-684A-4B60-7B90-623BD786B7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3A2919F-8A08-4689-ACE4-C99549F3B195}" type="slidenum">
              <a:rPr lang="en-US" altLang="en-US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30324A65-A5E6-E5FC-1464-C3CE6409DC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EBD6E7E3-26F7-0BD8-3C64-8A8E88DE1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AVS is now AVS: Science and Technology of Materials, Interfaces, and Processing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892C18F6-40AE-5628-A3A9-971D2A624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5DF30E8-CA65-42CE-83F2-2587DA2600F4}" type="slidenum">
              <a:rPr lang="en-US" altLang="en-US">
                <a:latin typeface="Calibri" panose="020F0502020204030204" pitchFamily="34" charset="0"/>
              </a:rPr>
              <a:pPr/>
              <a:t>25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0026A5A-7564-EC20-E072-90A0C0AF2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0E61B843-27CB-1818-880D-BD7DE4430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A11BA851-8067-498C-C9F2-480D2D1E55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CDECEBB-D4EB-455B-BCA0-5BAB320BF6F8}" type="slidenum">
              <a:rPr lang="en-US" altLang="en-US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B1B09A25-5CFC-45DD-E0BA-AC619BF83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E6324246-EFE3-342C-83FF-EC1D206D4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4EC57772-D442-1ED3-D0F2-713B0DDA4D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6EE90EE-B49C-4EBC-97DA-7320DA114C38}" type="slidenum">
              <a:rPr lang="en-US" altLang="en-US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7198481E-B85C-B306-E39E-BBE53A321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1E6A558-5E7B-95D8-E688-FB81BAECA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1193F94-E3A8-CBC5-CD32-74680AAC9D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F26FBEA-4534-461D-B358-D168918D0B2E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74D080F3-F42B-7C32-374F-86D2C14A36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A10A27F2-9668-000F-7234-B1B9913FAE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https://en.wikipedia.org/wiki/Boyle%27s_law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08AF015-CD55-974A-0572-CB9EAFB9C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867A54F-7BF6-413F-936B-C5F4692AE199}" type="slidenum">
              <a:rPr lang="en-US" altLang="en-US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1C581B-094D-7C27-A036-C163F35CE5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69282C7-1D53-51C8-8B0E-53CA673DA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https://study.com/skill/practice/using-phase-diagrams-to-predict-phase-at-a-given-temperature-pressure-questions.html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7FC4E26-A0EE-08F7-166E-12243E9CE3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CBAC510-170A-40D9-AF63-7D90C3480F07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839569C5-C484-5087-DDB0-207100FBC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93B683F-7F7C-F2AE-893D-F27042600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523D7B9-07AF-3597-1BFD-53C7420426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1C0DD1B-D51A-4EDF-952B-7F2DE54A6EAC}" type="slidenum">
              <a:rPr lang="en-US" altLang="en-US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492EEA6C-04A5-3D53-15C3-CFC83ED9E4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081538FC-77B7-5610-ED6B-270824862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6BBC36C-CADA-8805-AAF5-D43F1A0DB3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A075DE4-5318-41B5-A758-8814079779A3}" type="slidenum">
              <a:rPr lang="en-US" altLang="en-US">
                <a:latin typeface="Calibri" panose="020F0502020204030204" pitchFamily="34" charset="0"/>
              </a:rPr>
              <a:pPr/>
              <a:t>31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44E34D84-B0C2-C6EB-C6C5-C5E964D84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6EAFA29E-9971-4BCC-896D-8F298DBF6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28634C5D-8369-4598-8A6F-83A868B9B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179F6AD-19C1-4409-9EC5-818F803763B0}" type="slidenum">
              <a:rPr lang="en-US" altLang="en-US">
                <a:latin typeface="Calibri" panose="020F0502020204030204" pitchFamily="34" charset="0"/>
              </a:rPr>
              <a:pPr/>
              <a:t>32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01DA81E0-5AE7-5186-0204-98B4F8041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B4EB97C0-5D25-EFD1-0CB3-B32C20788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6EB3E28F-558B-7027-9311-6D53199A7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96DDF26-E2D1-44F0-A532-52DAABF22C9C}" type="slidenum">
              <a:rPr lang="en-US" altLang="en-US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F541E17B-93E6-6827-CC8A-35797231F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70FDF52F-5699-C56A-48B8-55E0F7DD4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DAC8EAED-C7CC-CEA0-8DF1-811661092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3F2EEC3-CA65-499D-88C2-7A24575EEDF5}" type="slidenum">
              <a:rPr lang="en-US" altLang="en-US">
                <a:latin typeface="Calibri" panose="020F0502020204030204" pitchFamily="34" charset="0"/>
              </a:rPr>
              <a:pPr/>
              <a:t>34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876D3F7B-173A-19B5-C6BF-0B2C484E3D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1F0C14C4-4FE9-9212-F2F0-054092098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Or if you want to be fancy: the study of electromagnetic radiation </a:t>
            </a:r>
            <a:r>
              <a:rPr lang="en-US" altLang="en-US" dirty="0">
                <a:sym typeface="Wingdings" panose="05000000000000000000" pitchFamily="2" charset="2"/>
              </a:rPr>
              <a:t>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CB35F5D-7D89-1564-23F8-66E519F0EA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F7656CB-C172-415C-903F-B097ADCE4D2F}" type="slidenum">
              <a:rPr lang="en-US" altLang="en-US">
                <a:latin typeface="Calibri" panose="020F0502020204030204" pitchFamily="34" charset="0"/>
              </a:rPr>
              <a:pPr/>
              <a:t>35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2AFA77C2-3FED-43AC-B42A-F32D5EE17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57BCA694-922C-8280-4B6D-8BA1B99BC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1EDB12F0-48F2-9B24-F123-882022BA15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D84FDEE-78C4-4111-B842-32865BF0B78D}" type="slidenum">
              <a:rPr lang="en-US" altLang="en-US">
                <a:latin typeface="Calibri" panose="020F0502020204030204" pitchFamily="34" charset="0"/>
              </a:rPr>
              <a:pPr/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5F29E70-2394-36DC-89A1-2D09D2EA1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FF0AB0D4-3BB9-EC20-E9A6-4431AB918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C79B6EE0-688D-CA2F-F85A-77332E638A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D7057A7-ED64-4AE2-AF22-80C2AB565A35}" type="slidenum">
              <a:rPr lang="en-US" altLang="en-US">
                <a:latin typeface="Calibri" panose="020F0502020204030204" pitchFamily="34" charset="0"/>
              </a:rPr>
              <a:pPr/>
              <a:t>37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23A1F3E5-E9B8-8171-DFF3-7F81E8351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04397A05-8182-6137-EA1A-39FD27E77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50323515-DA25-F1CD-081E-E6BF980815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F76CC95-23DA-4CCE-8195-579482D5D9FD}" type="slidenum">
              <a:rPr lang="en-US" altLang="en-US">
                <a:latin typeface="Calibri" panose="020F0502020204030204" pitchFamily="34" charset="0"/>
              </a:rPr>
              <a:pPr/>
              <a:t>38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D8EF5C80-D7B3-602B-FCCF-CEF4C0580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BCD5FA74-CDF5-F5A5-0591-4CA7BCFD94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https://science.nasa.gov/ems/09_visiblelight#:~:text=The%20visible%20light%20spectrum%20is,from%20380%20to%20700%20nanometers.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81073A72-E657-F9E3-9CA3-6950BFEB2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606D1C4-2721-4225-A6C3-1FEB731F8451}" type="slidenum">
              <a:rPr lang="en-US" altLang="en-US">
                <a:latin typeface="Calibri" panose="020F0502020204030204" pitchFamily="34" charset="0"/>
              </a:rPr>
              <a:pPr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7D90556C-57A2-9975-034C-8A160BF22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2AFB08F5-4B71-8952-EB77-8D7E15450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7DC4339-7DD6-83C1-FEFF-9B0B34C31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86DE39A-D94D-4198-969E-2DAAA5336396}" type="slidenum">
              <a:rPr lang="en-US" altLang="en-US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85D6784E-2C4E-B2E8-97B3-C5B3603054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3E14977D-2290-6410-4228-F4E980CB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E5D95560-37A1-32E5-610B-CF694D330B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FCF850D-7515-4D66-BF24-37FAC2ABC929}" type="slidenum">
              <a:rPr lang="en-US" altLang="en-US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4EEC91C-66A9-BDAF-CD02-79E3AF3CF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A2F54F7-E69C-7A0F-009D-E00B6E1D8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66B39D61-0517-00CA-ED40-ADACF8CE0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C19B08A-60D2-4961-BC9F-43DC79E4EF05}" type="slidenum">
              <a:rPr lang="en-US" altLang="en-US">
                <a:latin typeface="Calibri" panose="020F0502020204030204" pitchFamily="34" charset="0"/>
              </a:rPr>
              <a:pPr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27D9A998-5C8C-AD32-0193-1EE34CA10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5A9F3F5A-FCE6-932E-D391-6E65BB73F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CEE7A49-8068-BD9B-1271-85B13E3A1D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6D1ACE4-60E1-4016-B776-3C3ABC8DE3E8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4603F600-0243-4C53-B2E8-494C44F73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6A231F9E-2CC7-E7DF-9C4E-CCC80D612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r>
              <a:rPr lang="en-US" altLang="en-US" i="1" dirty="0"/>
              <a:t>https://en.wikipedia.org/wiki/Fermat's_principle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4A196FB2-0FD9-02A0-EB0A-6786D2349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D9B53DD-18AF-4FB9-BE17-19CA01788AE4}" type="slidenum">
              <a:rPr lang="en-US" altLang="en-US">
                <a:latin typeface="Calibri" panose="020F0502020204030204" pitchFamily="34" charset="0"/>
              </a:rPr>
              <a:pPr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EE907521-D1D7-82BE-A375-A2F8E864BD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9992AE8C-395A-0516-3FEA-CE05ECA27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EB1B565D-DA72-64D2-55D3-6D94F4183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680582E-85BD-4CDE-9B3F-D076321A2108}" type="slidenum">
              <a:rPr lang="en-US" altLang="en-US">
                <a:latin typeface="Calibri" panose="020F0502020204030204" pitchFamily="34" charset="0"/>
              </a:rPr>
              <a:pPr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28ECCAB0-19A5-774C-79AD-2FF020B86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C8BB132F-1ACE-4277-EFB5-1AC52347D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D219B5CC-A5FA-6B73-1458-45E3F6A4A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DE225ED-C0ED-4053-A3B9-157DE6D4077F}" type="slidenum">
              <a:rPr lang="en-US" altLang="en-US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42B261BB-349C-43F3-BC6B-D80B9BAF71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454614CF-6E22-ACB7-CF6B-FA6DB6ED8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584D5BB0-BC89-9DF9-6C60-FB6DD60AC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EBA9001-A624-4765-B1DF-A8788FA9F859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FA927B9-8C9A-FF1C-0D62-5B84DE215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CB0D6A09-E0B5-D4EA-A043-B3653B8B2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https://en.wikipedia.org/wiki/Viscosity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E8E150C9-1A1C-1900-62AB-83412EA4F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9248E09-74E2-4264-89E2-1436A7770B3F}" type="slidenum">
              <a:rPr lang="en-US" altLang="en-US">
                <a:latin typeface="Calibri" panose="020F0502020204030204" pitchFamily="34" charset="0"/>
              </a:rPr>
              <a:pPr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2B645D1B-CAA9-C94D-0A74-FDCDDC8DA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D86B103-D37C-A7C1-B5B4-BC28DDAB6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757801AA-50F0-0C2D-449F-B0FC08666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83639F-D6BD-4B1E-8837-E09C8C3514F3}" type="slidenum">
              <a:rPr lang="en-US" altLang="en-US">
                <a:latin typeface="Calibri" panose="020F0502020204030204" pitchFamily="34" charset="0"/>
              </a:rPr>
              <a:pPr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5FDA76ED-87CA-09E7-AD8E-4EA1798A5B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A0AD3003-C360-FEC9-6441-76C87609C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Apparently, ketchup is a non-Newtonian fluid. </a:t>
            </a:r>
          </a:p>
          <a:p>
            <a:pPr eaLnBrk="1" hangingPunct="1"/>
            <a:r>
              <a:rPr lang="en-US" altLang="en-US" dirty="0"/>
              <a:t>https://en.wikipedia.org/wiki/Non-Newtonian_fluid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D15560F5-F291-862D-67FE-64E1898123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216338B-6AF1-4DC9-8CBB-A416AE194926}" type="slidenum">
              <a:rPr lang="en-US" altLang="en-US">
                <a:latin typeface="Calibri" panose="020F0502020204030204" pitchFamily="34" charset="0"/>
              </a:rPr>
              <a:pPr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F1ECCC8A-B9F7-744C-5468-4C46A5D1D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11ADD34-A2CF-ADA5-5CF4-39CD98307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6F38A68-C6E9-A792-218A-F5B37227CD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0739E26-E3D4-4BBA-9EEF-9E298FBD8F3B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AAADCAE-D8A0-E64A-92E1-A74A5857E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978310-B793-AB91-9D3F-E40019E7C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456CC626-F04F-0C08-60E6-7CD993518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07B5F1A-69F8-4653-83B3-680C99661369}" type="slidenum">
              <a:rPr lang="en-US" altLang="en-US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BC0EE2B8-C560-E3FC-79BD-258C849B3E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AB621D4E-587B-3701-A9D7-7993E6DEA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Tau: shear stress; mu: viscosity; du/</a:t>
            </a:r>
            <a:r>
              <a:rPr lang="en-US" altLang="en-US" dirty="0" err="1"/>
              <a:t>dy</a:t>
            </a:r>
            <a:r>
              <a:rPr lang="en-US" altLang="en-US" dirty="0"/>
              <a:t>= velocity gradient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6819BEE-9CA5-2EB4-656C-2CF2237F0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BBB327F-8760-4E42-B4C0-14E5FF0E907B}" type="slidenum">
              <a:rPr lang="en-US" altLang="en-US">
                <a:latin typeface="Calibri" panose="020F0502020204030204" pitchFamily="34" charset="0"/>
              </a:rPr>
              <a:pPr/>
              <a:t>51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E611B434-15DA-A7AA-9387-46A4CB056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A1A99332-D7BE-29CE-9D8B-4A24FB49A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B93CE164-150A-5572-5214-1C28818737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D50E948-FCFE-41B7-9CFA-7D70583514BB}" type="slidenum">
              <a:rPr lang="en-US" altLang="en-US">
                <a:latin typeface="Calibri" panose="020F0502020204030204" pitchFamily="34" charset="0"/>
              </a:rPr>
              <a:pPr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D718B743-A929-5E4C-02A4-C8E4F844A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3F09B7A1-1D3A-682C-46A2-2ED3019C2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https://www.annualreviews.org/doi/full/10.1146/annurev-fluid-031821-104935#:~:text=Four%20Key%20Phenomena,each%20image%20in%20Figure%201.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CD72FD25-9F67-C37A-ED80-8373DEC96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B51ECE4-548A-4354-9B7A-A5448168E6C3}" type="slidenum">
              <a:rPr lang="en-US" altLang="en-US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8CA5C626-CEA7-C2AD-2625-40F666724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80D12CC3-B695-C288-3D22-7F3030773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45948097-3723-9977-BE29-ADFD3A8E8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A54EA46-D557-4B3E-BA02-BE64167C70D6}" type="slidenum">
              <a:rPr lang="en-US" altLang="en-US">
                <a:latin typeface="Calibri" panose="020F0502020204030204" pitchFamily="34" charset="0"/>
              </a:rPr>
              <a:pPr/>
              <a:t>54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10AAB643-EFE9-2F33-394E-2902B71F3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C79E6601-0637-06BD-02ED-3A58E4E67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for example a gas heated in a rigid container: the pressure and temperature of the gas will increase, but the volume will remain the same.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0074B67B-F873-CC45-8346-3CF458C80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12B56A1-AB45-4265-9C16-8069EC8277D3}" type="slidenum">
              <a:rPr lang="en-US" altLang="en-US">
                <a:latin typeface="Calibri" panose="020F0502020204030204" pitchFamily="34" charset="0"/>
              </a:rPr>
              <a:pPr/>
              <a:t>55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5204FEAB-D6D8-AF0A-8C70-A446D16F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43191DBD-C1E8-515E-27ED-85B8541F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390D4232-BD9A-43E5-49B9-D8A4C5B0A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1D25AE4-2C51-4CA7-820E-948F1A1E8B75}" type="slidenum">
              <a:rPr lang="en-US" altLang="en-US">
                <a:latin typeface="Calibri" panose="020F0502020204030204" pitchFamily="34" charset="0"/>
              </a:rPr>
              <a:pPr/>
              <a:t>56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18645797-CA27-B58B-C702-D98E1CA3E9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12CDA52B-BAE1-18E2-05C7-CF0181CAC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Because string theory potentially provides a unified description of gravity and particle physics, it is a candidate for a </a:t>
            </a:r>
            <a:r>
              <a:rPr lang="en-US" altLang="en-US">
                <a:hlinkClick r:id="rId3" tooltip="Theory of everything"/>
              </a:rPr>
              <a:t>theory of everything</a:t>
            </a:r>
            <a:r>
              <a:rPr lang="en-US" altLang="en-US"/>
              <a:t>, a self-contained </a:t>
            </a:r>
            <a:r>
              <a:rPr lang="en-US" altLang="en-US">
                <a:hlinkClick r:id="rId4" tooltip="Mathematical model"/>
              </a:rPr>
              <a:t>mathematical model</a:t>
            </a:r>
            <a:r>
              <a:rPr lang="en-US" altLang="en-US"/>
              <a:t> that describes all </a:t>
            </a:r>
            <a:r>
              <a:rPr lang="en-US" altLang="en-US">
                <a:hlinkClick r:id="rId5" tooltip="Fundamental interaction"/>
              </a:rPr>
              <a:t>fundamental forces</a:t>
            </a:r>
            <a:r>
              <a:rPr lang="en-US" altLang="en-US"/>
              <a:t> and forms of </a:t>
            </a:r>
            <a:r>
              <a:rPr lang="en-US" altLang="en-US">
                <a:hlinkClick r:id="rId6"/>
              </a:rPr>
              <a:t>matter</a:t>
            </a:r>
            <a:r>
              <a:rPr lang="en-US" altLang="en-US"/>
              <a:t>. 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B15AC9A4-C4CC-D47C-FC7F-FEAD5A2C7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8D9036E-A6AB-4409-B5B8-4BA5ECF24BA2}" type="slidenum">
              <a:rPr lang="en-US" altLang="en-US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5EA4FBC5-CDA7-922B-A482-6E38E8E76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34A9433E-B841-10A8-8A60-BDFC5F78C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1DBCD27A-B8B9-B2C3-5F5E-01D2BDC05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26EDE2E-13F9-47B8-8F69-250601E6AC31}" type="slidenum">
              <a:rPr lang="en-US" altLang="en-US">
                <a:latin typeface="Calibri" panose="020F0502020204030204" pitchFamily="34" charset="0"/>
              </a:rPr>
              <a:pPr/>
              <a:t>58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D657D880-40C8-ECC6-BE24-FAB50DC85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224978A7-DFA6-208D-5E76-2182B7A01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This is particularly common as an </a:t>
            </a:r>
            <a:r>
              <a:rPr lang="en-US" altLang="en-US">
                <a:hlinkClick r:id="rId3" tooltip="Optical phenomenon"/>
              </a:rPr>
              <a:t>optical phenomenon</a:t>
            </a:r>
            <a:r>
              <a:rPr lang="en-US" altLang="en-US"/>
              <a:t>, where light waves are involved, but it occurs with many types of waves, such as </a:t>
            </a:r>
            <a:r>
              <a:rPr lang="en-US" altLang="en-US">
                <a:hlinkClick r:id="rId4" tooltip="Electromagnetic waves"/>
              </a:rPr>
              <a:t>electromagnetic waves</a:t>
            </a:r>
            <a:r>
              <a:rPr lang="en-US" altLang="en-US"/>
              <a:t> in general or </a:t>
            </a:r>
            <a:r>
              <a:rPr lang="en-US" altLang="en-US">
                <a:hlinkClick r:id="rId5" tooltip="Sound waves"/>
              </a:rPr>
              <a:t>sound waves</a:t>
            </a: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B539EF64-3A9A-1146-2E60-D32749EE0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3B0E80-F8B6-402B-95B2-3ADFDCBB8296}" type="slidenum">
              <a:rPr lang="en-US" altLang="en-US">
                <a:latin typeface="Calibri" panose="020F0502020204030204" pitchFamily="34" charset="0"/>
              </a:rPr>
              <a:pPr/>
              <a:t>59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D28347C0-36C1-AA22-CB8C-DA8E03EDF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BE29D4B7-0CB8-4018-96DE-1DC5EA922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54E95D9-DB50-D255-5B2C-AFEF43E69C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0310D82-CC96-44FA-BB17-3935869ECEC2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43260F5-1237-6FAA-A96F-BC7861CCA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11F7DCE-51A0-3455-D28A-65D568F09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https://www.weather.gov/lmk/cloud_classification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45300BBB-4F53-CFD0-D0F4-FDA2939FD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B154BB8-E5D3-45CA-901B-587DACF21F22}" type="slidenum">
              <a:rPr lang="en-US" altLang="en-US">
                <a:latin typeface="Calibri" panose="020F0502020204030204" pitchFamily="34" charset="0"/>
              </a:rPr>
              <a:pPr/>
              <a:t>60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412086F3-4816-CE28-ABBB-D5F8367C4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82AFD8BA-2E9F-9D75-EEA9-9249F603B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Bouchet was also among the first 20 Americans (of any race) to receive a Ph.D. in physics and was the sixth to earn a Ph.D. in physics from </a:t>
            </a:r>
            <a:r>
              <a:rPr lang="en-US" altLang="en-US">
                <a:hlinkClick r:id="rId3" tooltip="Yale"/>
              </a:rPr>
              <a:t>Yale</a:t>
            </a:r>
            <a:r>
              <a:rPr lang="en-US" altLang="en-US"/>
              <a:t>.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AD6090B4-9C31-A3E7-1000-EA4C6DD71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016A277-F92D-4D5F-BF44-70F06B0630B2}" type="slidenum">
              <a:rPr lang="en-US" altLang="en-US">
                <a:latin typeface="Calibri" panose="020F0502020204030204" pitchFamily="34" charset="0"/>
              </a:rPr>
              <a:pPr/>
              <a:t>61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A7CDBAFB-BF23-65F5-FB3F-ADE6D8F03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7751E443-878B-0478-D0C4-E33D60262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E112C468-FBF3-B172-3423-00A7ABBCAA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F7702DB-43DE-4DEB-9B9E-08E77D3BE3D6}" type="slidenum">
              <a:rPr lang="en-US" altLang="en-US">
                <a:latin typeface="Calibri" panose="020F0502020204030204" pitchFamily="34" charset="0"/>
              </a:rPr>
              <a:pPr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6C25A404-AB5F-76DB-2577-F1858A26A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B6641ECB-1A6B-83BB-CA9A-0E670731E2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The amount of coherence can readily be measured by the </a:t>
            </a:r>
            <a:r>
              <a:rPr lang="en-US" altLang="en-US" u="sng">
                <a:hlinkClick r:id="rId3"/>
              </a:rPr>
              <a:t>interference visibility</a:t>
            </a:r>
            <a:r>
              <a:rPr lang="en-US" altLang="en-US"/>
              <a:t>, 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886B97CE-0D30-AA45-8273-FDFF01380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3EAF317-596C-44FA-A42B-E2AD84680ED6}" type="slidenum">
              <a:rPr lang="en-US" altLang="en-US">
                <a:latin typeface="Calibri" panose="020F0502020204030204" pitchFamily="34" charset="0"/>
              </a:rPr>
              <a:pPr/>
              <a:t>63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F45D72BD-8BC7-4608-8B7F-33DD159A7B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F8F1665E-F882-AA05-340F-E6F130C2B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CD7F339E-D3E7-AA39-AA7F-8AAE4346D9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F475D45-A0D7-42E5-B820-E9EF39C488EF}" type="slidenum">
              <a:rPr lang="en-US" altLang="en-US">
                <a:latin typeface="Calibri" panose="020F0502020204030204" pitchFamily="34" charset="0"/>
              </a:rPr>
              <a:pPr/>
              <a:t>64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D52B73EF-E014-5C75-0CC4-D900CB1A3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A513878E-7BD6-1D31-D3D4-2F61449E8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8A597FE-83BB-EE44-D566-C948EC076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F446F98-99DA-47AA-B4A3-03D9BFCE935A}" type="slidenum">
              <a:rPr lang="en-US" altLang="en-US">
                <a:latin typeface="Calibri" panose="020F0502020204030204" pitchFamily="34" charset="0"/>
              </a:rPr>
              <a:pPr/>
              <a:t>65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F919F0F8-1523-2873-AAF9-372C4DBD6B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6A9852CE-37F0-1FAA-AB9B-2A66A1D8C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The amount of coherence can readily be measured by the </a:t>
            </a:r>
            <a:r>
              <a:rPr lang="en-US" altLang="en-US" u="sng">
                <a:hlinkClick r:id="rId3"/>
              </a:rPr>
              <a:t>interference visibility</a:t>
            </a:r>
            <a:r>
              <a:rPr lang="en-US" altLang="en-US"/>
              <a:t>, 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AC1A9114-6C04-F22E-3E87-A08391AC1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A1964E9-E57C-499E-9954-F0DD2180418A}" type="slidenum">
              <a:rPr lang="en-US" altLang="en-US">
                <a:latin typeface="Calibri" panose="020F0502020204030204" pitchFamily="34" charset="0"/>
              </a:rPr>
              <a:pPr/>
              <a:t>66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A6443A61-3591-F705-6E4F-968CF12D7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31ABF910-D457-2A74-20D7-51EFC6151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A987864-6EE7-9D3A-0E52-10DE3E3B13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E5B37F6-DDEF-4680-A8B3-89D97C6C183F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0106588-68A0-6F14-D7D5-4A06D7079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162A5F9A-23C6-82B6-8470-B7FF4ED17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7866DF4-C70A-0836-8268-D1AEC6A6B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80468A0-CE36-44C7-9F5E-BE68F8395C63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98173F0-E2D3-D5A3-A969-73955E62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B0A84D5-93E0-FEC4-5A08-E948646B2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https://www.nhc.noaa.gov/aboutsshws.php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DFF0A1E-890F-ECA5-1CD2-F81F5A14B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B5B4808-9896-4867-AF70-6EA0CF40CEA9}" type="slidenum">
              <a:rPr lang="en-US" altLang="en-US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B790B53-A2E6-B788-46E2-2FAFE49DA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0B0A45B-E10C-B404-5C5F-C8B83567F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28EDD32F-410D-6329-9B08-4CC40A5A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F69E79-66A8-D84B-8576-688625256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BDE65-4BE1-F284-3261-63746168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FCC97D-4852-9C23-0A51-066AD9A4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fld id="{9B3B33AE-0EAB-4EFF-BA39-F18D8043F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79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77188-CF86-B43E-C7F7-CBC2ECBCA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2871D-7109-09E3-6719-D4A249B6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50B08-0FAB-B31A-6203-AE4A95F6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87441-74C6-48F3-8A36-C3C339068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83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00174B07-C3FB-C02E-7269-BAA2A5634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DED0F-E7F2-5CF7-BDA2-3E91899C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A2920-464C-05EF-9BA4-719D3B25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116B0-99DF-EBED-887E-64A91301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9E4689D8-B86F-4E37-B9A2-5A2CA0BB0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81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A1C52DA5-56BF-AD69-91C8-76F35A5B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DF7F9-E878-5EA7-F947-92B9E5FBB53D}"/>
              </a:ext>
            </a:extLst>
          </p:cNvPr>
          <p:cNvSpPr txBox="1"/>
          <p:nvPr/>
        </p:nvSpPr>
        <p:spPr>
          <a:xfrm>
            <a:off x="231775" y="8080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110E1-3805-B6F0-523A-A5F8744A64BC}"/>
              </a:ext>
            </a:extLst>
          </p:cNvPr>
          <p:cNvSpPr txBox="1"/>
          <p:nvPr/>
        </p:nvSpPr>
        <p:spPr>
          <a:xfrm>
            <a:off x="8147050" y="3021013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C19749D-FEB6-5294-2556-D660E111EB7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50F3233-3F77-3526-446D-23D01EABFF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D5FF12F-A3E1-0DFE-1FC4-4ABEE01A76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DA6403CC-D4D3-43E9-B50B-669E3B5C72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22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0-HD-BTM.png">
            <a:extLst>
              <a:ext uri="{FF2B5EF4-FFF2-40B4-BE49-F238E27FC236}">
                <a16:creationId xmlns:a16="http://schemas.microsoft.com/office/drawing/2014/main" id="{7543D347-DCA6-2A08-8FBE-B957F587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8F51E-FD20-E4DA-AFFE-42324FA7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79413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F3ECB-2AC2-7A57-3D21-3A487E034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3A670-BC35-9E39-96AE-27D49016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DD9C16D7-30D9-4941-AB34-8B2DC2FAF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182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2C412C3-CD7F-2C7E-0C0F-C020C27A2F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1B2A716-4486-42D2-B4C5-EEA0FE1322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C583B06-790E-431F-0175-F2A47709067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D5BEDC31-CC1B-4827-B0AB-71B8043571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63C0AFB7-6C8F-FBD9-BA40-6C1D921483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137FD5-42BA-10A8-DD52-FD8479D10FD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7BFD94A-0DF9-5E99-FFD9-0F46593AE46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54F5A441-5EE6-40EF-A08A-436CBF0B4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1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98DA1-45CF-BE8B-89CA-D36305F3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5B6EF-FF12-60B3-3F93-7C607626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C94D3-3DE3-E8B7-7228-DED0779B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5315C-9F5A-4861-99D1-88213B234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402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A1AD5F1A-A626-A0D7-DD15-756EF348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936EFD-9661-7934-88BC-80B66E7D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B61095-F1A2-4CEF-967E-0639793D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D82CE3-D1C2-749A-7B55-DCBFCF76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25A98A15-4346-4C4D-93D7-A147423BA3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5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19E52-E409-CE8A-8AAA-A133E685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BB93C-1A0F-9660-9942-7E723A17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ABDD-3DD5-CB68-5A53-4895F7FF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EB1A3-D7A5-46DD-8FA3-B30A3BD54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20DB47F1-1554-98D5-ABDF-85A2F0D6A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F6EFFB-781A-04F6-2B51-8F94CD7A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19C59-6BD5-6EB0-65E4-7D767951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BD1CE-02D1-685B-4FFB-671F100A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fld id="{1488655C-CEA1-419D-8A5F-E9FEA1D13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26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5FBC6-B4C4-1DB7-F842-C05AFA135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5F960-3D9E-04B9-EE02-0BC0B154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B763D-E031-AD73-1900-AE4BF9C3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9390A-ECC5-4A8E-A3E0-6BD2ECC700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49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21D8A-A293-AF45-5F01-F672EF6E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C01B4-28DE-CBF0-65B1-3D179F5A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AD925-5A05-888F-6D71-23D47BF1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F7C9D-5285-4185-9D2D-7FF55B266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44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8CC20-396C-0594-8EB0-659B3813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45963-E78D-9DEA-E1A9-262D18B6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14C33-E958-1EF1-E052-BA89D6F4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90DC8-C460-42FF-9713-3B36B2A96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B38F2E-4922-5DD1-676A-6F04AD0CF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AD4D5-CD9D-A783-1371-9243EEA1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9B3D8-724D-8F4C-2D77-86CE875F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27E2B-5040-47C1-8CD2-DECF9F0819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74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57FFB-EADC-9B23-6455-80A56BA7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9290-4F76-B5A2-7B00-1F7B43AA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1AA3D-2C5A-77B5-F253-63D97FD8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66149-1B2E-4D95-9C2C-3E3EC810D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63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5056A-0759-B6EB-4E2B-64E631E3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30B9E-DCB4-B9A1-9FFA-74D0AAD0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54AC6-0C29-9643-1F36-2B464225A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D5517-0CD7-4265-8FDA-0D281FAE9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19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C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0-HD-TOP.png">
            <a:extLst>
              <a:ext uri="{FF2B5EF4-FFF2-40B4-BE49-F238E27FC236}">
                <a16:creationId xmlns:a16="http://schemas.microsoft.com/office/drawing/2014/main" id="{9243BEC0-4598-3CBC-760C-4E6AC473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93D10-DE88-4364-9261-4F52F711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922C021-7CD3-AFEF-7E49-40EEB8751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2193925"/>
            <a:ext cx="79565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A1CD-8B26-4DC9-A301-399CB6C0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A9560-B12B-45EA-9C00-A86B36A88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DCEF1-27C6-4E5F-A4A6-BF88D5876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6B411BD-AB43-4334-A5E0-F1E39A8CE0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customXml" Target="../ink/ink6.xm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17.xml"/><Relationship Id="rId26" Type="http://schemas.openxmlformats.org/officeDocument/2006/relationships/slide" Target="slide29.xml"/><Relationship Id="rId39" Type="http://schemas.openxmlformats.org/officeDocument/2006/relationships/slide" Target="slide49.xml"/><Relationship Id="rId21" Type="http://schemas.openxmlformats.org/officeDocument/2006/relationships/slide" Target="slide23.xml"/><Relationship Id="rId34" Type="http://schemas.openxmlformats.org/officeDocument/2006/relationships/slide" Target="slide41.xml"/><Relationship Id="rId42" Type="http://schemas.openxmlformats.org/officeDocument/2006/relationships/slide" Target="slide61.xml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9.xml"/><Relationship Id="rId20" Type="http://schemas.openxmlformats.org/officeDocument/2006/relationships/slide" Target="slide21.xml"/><Relationship Id="rId29" Type="http://schemas.openxmlformats.org/officeDocument/2006/relationships/slide" Target="slide35.xml"/><Relationship Id="rId41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11" Type="http://schemas.openxmlformats.org/officeDocument/2006/relationships/slide" Target="slide3.xml"/><Relationship Id="rId24" Type="http://schemas.openxmlformats.org/officeDocument/2006/relationships/slide" Target="slide27.xml"/><Relationship Id="rId32" Type="http://schemas.openxmlformats.org/officeDocument/2006/relationships/slide" Target="slide39.xml"/><Relationship Id="rId37" Type="http://schemas.openxmlformats.org/officeDocument/2006/relationships/slide" Target="slide45.xml"/><Relationship Id="rId40" Type="http://schemas.openxmlformats.org/officeDocument/2006/relationships/slide" Target="slide55.xml"/><Relationship Id="rId5" Type="http://schemas.openxmlformats.org/officeDocument/2006/relationships/slide" Target="slide7.xml"/><Relationship Id="rId15" Type="http://schemas.openxmlformats.org/officeDocument/2006/relationships/slide" Target="slide15.xml"/><Relationship Id="rId23" Type="http://schemas.openxmlformats.org/officeDocument/2006/relationships/slide" Target="slide25.xml"/><Relationship Id="rId28" Type="http://schemas.openxmlformats.org/officeDocument/2006/relationships/slide" Target="slide33.xml"/><Relationship Id="rId36" Type="http://schemas.openxmlformats.org/officeDocument/2006/relationships/slide" Target="slide43.xml"/><Relationship Id="rId10" Type="http://schemas.openxmlformats.org/officeDocument/2006/relationships/slide" Target="slide11.xml"/><Relationship Id="rId19" Type="http://schemas.openxmlformats.org/officeDocument/2006/relationships/slide" Target="slide19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slide" Target="slide53.xml"/><Relationship Id="rId14" Type="http://schemas.openxmlformats.org/officeDocument/2006/relationships/slide" Target="slide8.xml"/><Relationship Id="rId22" Type="http://schemas.openxmlformats.org/officeDocument/2006/relationships/slide" Target="slide14.xml"/><Relationship Id="rId27" Type="http://schemas.openxmlformats.org/officeDocument/2006/relationships/slide" Target="slide22.xml"/><Relationship Id="rId30" Type="http://schemas.openxmlformats.org/officeDocument/2006/relationships/slide" Target="slide37.xml"/><Relationship Id="rId35" Type="http://schemas.openxmlformats.org/officeDocument/2006/relationships/slide" Target="slide24.xml"/><Relationship Id="rId43" Type="http://schemas.openxmlformats.org/officeDocument/2006/relationships/slide" Target="slide63.xml"/><Relationship Id="rId8" Type="http://schemas.openxmlformats.org/officeDocument/2006/relationships/slide" Target="slide9.xml"/><Relationship Id="rId3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0.xml"/><Relationship Id="rId38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B78BF159-B7D3-9DF5-55B7-50019B8FC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88" y="0"/>
            <a:ext cx="121951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7">
            <a:extLst>
              <a:ext uri="{FF2B5EF4-FFF2-40B4-BE49-F238E27FC236}">
                <a16:creationId xmlns:a16="http://schemas.microsoft.com/office/drawing/2014/main" id="{96F9CF03-15AB-171F-FB1B-4ED4A876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00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Franklin Gothic Demi Cond" panose="020B0706030402020204" pitchFamily="34" charset="0"/>
              </a:rPr>
              <a:t>Image Courtesy of NASA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>
            <a:extLst>
              <a:ext uri="{FF2B5EF4-FFF2-40B4-BE49-F238E27FC236}">
                <a16:creationId xmlns:a16="http://schemas.microsoft.com/office/drawing/2014/main" id="{197D3964-6EE4-07F5-CE80-F63A4C8A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551837"/>
            <a:ext cx="5410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EF0, EF1, EF2, EF3, EF4, EF5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994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63BCE13-AB65-5D58-67F4-874C4588C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97839"/>
            <a:ext cx="7315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5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Why do storms rotate a different direction depending on which hemisphere it’s in?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4199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75F462-9D5B-29B4-3C79-2CD53FFF7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D04CD1E-5C3A-4B36-9F7D-FA412CF1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199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527D972-428D-04F9-7A32-6AFBB133C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F4FFA8CE-ADED-4E6F-ADE0-63E622AA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Coriolis Effect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403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AE23A41E-4782-FEB3-71A6-EC892545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D364360B-0B06-C15A-77D5-1A3024FA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4608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0CA524-FBC2-1BCC-9E54-8B00AD3A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4E5207D-2109-4A05-ADE5-109DBA562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608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77D5C52-51C5-6A0A-0D1C-2182ED098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1DF03FE-A8D5-9983-4960-5D728D2F6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113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APS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85C0E6F4-2EAB-9025-59D3-684FEC27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PHYSICAL SOCIETY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4813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5214562-5BE2-09C2-3AD1-237AEF53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>
            <a:extLst>
              <a:ext uri="{FF2B5EF4-FFF2-40B4-BE49-F238E27FC236}">
                <a16:creationId xmlns:a16="http://schemas.microsoft.com/office/drawing/2014/main" id="{E7EEB27E-B065-7462-6F5F-A5AB6897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018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41396-0009-1519-FC94-103157B1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00F0DF-0484-4C5A-8791-87B03C0BD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018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830D170-278B-C721-90FD-176460E1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C167607-274F-2269-1661-6D955D0CC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633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set of laws are the basis of classical kinematics?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>
            <a:extLst>
              <a:ext uri="{FF2B5EF4-FFF2-40B4-BE49-F238E27FC236}">
                <a16:creationId xmlns:a16="http://schemas.microsoft.com/office/drawing/2014/main" id="{FA873D5E-7CE0-222D-E6F5-A40293354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223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1160DD5-1677-263F-B8D7-4C1BED37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83E4753-C6E8-432E-BF31-974FE3EC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Newton’s Laws of Motion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>
            <a:extLst>
              <a:ext uri="{FF2B5EF4-FFF2-40B4-BE49-F238E27FC236}">
                <a16:creationId xmlns:a16="http://schemas.microsoft.com/office/drawing/2014/main" id="{FE43EB6E-E8F8-2518-C681-885D520EC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427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41C2B6-05DE-9B43-14B4-F211093C7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1183DC1-B810-42F6-B26A-7DAED278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428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91B35E2-8078-5C9F-3D47-729554FF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26FCF3E6-61F4-2D95-EF1D-0C406FF38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2846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One of Maxwell’s Laws doesn’t have a name, what is it?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>
            <a:extLst>
              <a:ext uri="{FF2B5EF4-FFF2-40B4-BE49-F238E27FC236}">
                <a16:creationId xmlns:a16="http://schemas.microsoft.com/office/drawing/2014/main" id="{02FDAA1A-5404-F79C-062C-A931D0609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632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4D2093A-5438-2C30-1634-589311FA3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55ACA-95F2-603A-4322-99D0ADBC588D}"/>
              </a:ext>
            </a:extLst>
          </p:cNvPr>
          <p:cNvGrpSpPr/>
          <p:nvPr/>
        </p:nvGrpSpPr>
        <p:grpSpPr>
          <a:xfrm>
            <a:off x="4734626" y="3521473"/>
            <a:ext cx="60840" cy="30600"/>
            <a:chOff x="4734626" y="3521473"/>
            <a:chExt cx="60840" cy="3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4663A7E-6FB9-1763-997A-CCDCC5C37C30}"/>
                    </a:ext>
                  </a:extLst>
                </p14:cNvPr>
                <p14:cNvContentPartPr/>
                <p14:nvPr/>
              </p14:nvContentPartPr>
              <p14:xfrm>
                <a:off x="4734626" y="3521473"/>
                <a:ext cx="29160" cy="30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4663A7E-6FB9-1763-997A-CCDCC5C37C3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25626" y="3512473"/>
                  <a:ext cx="46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0DA9CCC-B88A-A790-8322-5822D603F61A}"/>
                    </a:ext>
                  </a:extLst>
                </p14:cNvPr>
                <p14:cNvContentPartPr/>
                <p14:nvPr/>
              </p14:nvContentPartPr>
              <p14:xfrm>
                <a:off x="4758386" y="3543073"/>
                <a:ext cx="37080" cy="8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0DA9CCC-B88A-A790-8322-5822D603F61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49386" y="3534433"/>
                  <a:ext cx="54720" cy="2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AF0198-2B68-84E3-B030-D766B8F35BD3}"/>
                  </a:ext>
                </a:extLst>
              </p14:cNvPr>
              <p14:cNvContentPartPr/>
              <p14:nvPr/>
            </p14:nvContentPartPr>
            <p14:xfrm>
              <a:off x="5166266" y="3504193"/>
              <a:ext cx="52920" cy="1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AF0198-2B68-84E3-B030-D766B8F35B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57266" y="3495553"/>
                <a:ext cx="705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AA31B7B-EB82-C4DF-594A-F5CFC675BC8F}"/>
                  </a:ext>
                </a:extLst>
              </p14:cNvPr>
              <p14:cNvContentPartPr/>
              <p14:nvPr/>
            </p14:nvContentPartPr>
            <p14:xfrm>
              <a:off x="6693746" y="3081913"/>
              <a:ext cx="81360" cy="64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AA31B7B-EB82-C4DF-594A-F5CFC675BC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4746" y="3072913"/>
                <a:ext cx="99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A589B6-2E3B-DCF3-C278-F2E81FCF9A9F}"/>
                  </a:ext>
                </a:extLst>
              </p14:cNvPr>
              <p14:cNvContentPartPr/>
              <p14:nvPr/>
            </p14:nvContentPartPr>
            <p14:xfrm>
              <a:off x="5414306" y="3656473"/>
              <a:ext cx="37080" cy="19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A589B6-2E3B-DCF3-C278-F2E81FCF9A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05666" y="3647473"/>
                <a:ext cx="5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76280D-9E1B-F8BA-EA76-981A8864708D}"/>
                  </a:ext>
                </a:extLst>
              </p:cNvPr>
              <p:cNvSpPr txBox="1"/>
              <p:nvPr/>
            </p:nvSpPr>
            <p:spPr>
              <a:xfrm>
                <a:off x="2209800" y="3200964"/>
                <a:ext cx="4724400" cy="6924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50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45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76280D-9E1B-F8BA-EA76-981A88647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200964"/>
                <a:ext cx="4724400" cy="6924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1164538-F0CD-1D50-FAD1-6A235E9AC823}"/>
                  </a:ext>
                </a:extLst>
              </p14:cNvPr>
              <p14:cNvContentPartPr/>
              <p14:nvPr/>
            </p14:nvContentPartPr>
            <p14:xfrm>
              <a:off x="6527066" y="3635233"/>
              <a:ext cx="25200" cy="18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1164538-F0CD-1D50-FAD1-6A235E9AC82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18426" y="3626593"/>
                <a:ext cx="42840" cy="35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CCD34A26-513A-7AC5-C061-EE2B79CF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5837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9BDDD8-9D11-981A-C4F9-E30D308D6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8E345FE-D7EE-42D1-827A-B8F0E97A9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5837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B289A9F-2353-49B7-7E59-1F2D69FD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C75B394-A507-3677-BACD-7774280B4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633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did Albert Einstein win the Nobel Prize for?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BB1E423-CCA0-42D6-A8CE-284D5A58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47" name="AutoShap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57C7197-0E59-4AD4-B395-36DE595F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5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6" action="ppaction://hlinksldjump"/>
            </a:endParaRPr>
          </a:p>
        </p:txBody>
      </p:sp>
      <p:sp>
        <p:nvSpPr>
          <p:cNvPr id="6148" name="AutoShape 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506F75CD-379E-49DF-8B3B-C35A865C3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8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9" action="ppaction://hlinksldjump"/>
            </a:endParaRPr>
          </a:p>
        </p:txBody>
      </p:sp>
      <p:sp>
        <p:nvSpPr>
          <p:cNvPr id="6149" name="AutoShap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66E8954-8484-4DDF-A187-5675BA5B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0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0" name="AutoShape 2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AAED195-3F1B-4005-9EEF-CCC84539A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1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1" name="Rectangle 27">
            <a:extLst>
              <a:ext uri="{FF2B5EF4-FFF2-40B4-BE49-F238E27FC236}">
                <a16:creationId xmlns:a16="http://schemas.microsoft.com/office/drawing/2014/main" id="{6E562116-E450-4592-8207-CA065037C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6150" name="AutoShape 6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19B1EEBD-4509-48D1-AB86-6D06BB692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3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1" name="AutoShape 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A034FDA0-51EC-4450-A49C-7B47E46C4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5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  <a:hlinkClick r:id="rId16" action="ppaction://hlinksldjump"/>
            </a:endParaRPr>
          </a:p>
        </p:txBody>
      </p:sp>
      <p:sp>
        <p:nvSpPr>
          <p:cNvPr id="6152" name="AutoShape 8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553D0B6C-A2C4-4E4C-AB48-1107A4CE9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8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3" name="AutoShape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4B96371-DD99-4C63-8525-6426D731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9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4" name="AutoShape 1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D274A88-44B3-47E8-AD18-5CF7AD486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0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2" name="Rectangle 28">
            <a:extLst>
              <a:ext uri="{FF2B5EF4-FFF2-40B4-BE49-F238E27FC236}">
                <a16:creationId xmlns:a16="http://schemas.microsoft.com/office/drawing/2014/main" id="{DD2D9CF3-0226-48A1-8B62-91C613364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6155" name="AutoShape 11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F0EB2426-7718-44E7-9957-66A2B2EC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1" action="ppaction://hlinksldjump"/>
              </a:rPr>
              <a:t>100</a:t>
            </a:r>
            <a:endParaRPr lang="en-US" altLang="en-US" sz="3600" b="1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6" name="AutoShape 12">
            <a:hlinkClick r:id="rId22" action="ppaction://hlinksldjump" highlightClick="1"/>
            <a:extLst>
              <a:ext uri="{FF2B5EF4-FFF2-40B4-BE49-F238E27FC236}">
                <a16:creationId xmlns:a16="http://schemas.microsoft.com/office/drawing/2014/main" id="{659F0C66-4200-4A92-978A-71B3FC06B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3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7" name="AutoShape 13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8BF0C229-79C2-4B32-A1A8-16F5C1013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4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8" name="AutoShape 14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465D7E3B-2B19-4CBC-B66C-DA58FB01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6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59" name="AutoShape 15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3474EB3-3938-4E75-9EF7-5456FB16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715000"/>
            <a:ext cx="1524000" cy="6858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2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3" name="Rectangle 29">
            <a:extLst>
              <a:ext uri="{FF2B5EF4-FFF2-40B4-BE49-F238E27FC236}">
                <a16:creationId xmlns:a16="http://schemas.microsoft.com/office/drawing/2014/main" id="{82F0C6FB-1B12-41D0-987B-08695F59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0"/>
            <a:ext cx="1524000" cy="1055688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6160" name="AutoShape 16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5DD50C2E-400D-4ADF-82B0-211D52606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8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1" name="AutoShape 17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AE445C38-52A9-45CE-9818-7E8C12B8F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29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2" name="AutoShape 18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69D5718E-E957-4439-80FC-039D7B146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0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3" name="AutoShape 19">
            <a:hlinkClick r:id="rId31" action="ppaction://hlinksldjump" highlightClick="1"/>
            <a:extLst>
              <a:ext uri="{FF2B5EF4-FFF2-40B4-BE49-F238E27FC236}">
                <a16:creationId xmlns:a16="http://schemas.microsoft.com/office/drawing/2014/main" id="{584C53A5-5E8F-4C55-8B8A-4F29DE6EC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2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4" name="AutoShape 20">
            <a:hlinkClick r:id="rId33" action="ppaction://hlinksldjump" highlightClick="1"/>
            <a:extLst>
              <a:ext uri="{FF2B5EF4-FFF2-40B4-BE49-F238E27FC236}">
                <a16:creationId xmlns:a16="http://schemas.microsoft.com/office/drawing/2014/main" id="{ABDEC526-2FFD-403E-BCAF-D9939BE30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5000"/>
            <a:ext cx="1524000" cy="6858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4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4" name="Rectangle 30">
            <a:extLst>
              <a:ext uri="{FF2B5EF4-FFF2-40B4-BE49-F238E27FC236}">
                <a16:creationId xmlns:a16="http://schemas.microsoft.com/office/drawing/2014/main" id="{DF9E6FC0-DCFC-48D9-838F-9AF144BBA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-4763"/>
            <a:ext cx="1524000" cy="1071563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6165" name="AutoShape 21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923FB687-477A-4499-B089-E88558C1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6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6" name="AutoShape 22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41A501A6-A17C-4292-AAA8-3841234F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7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7" name="AutoShape 2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D08687DD-DB91-4CC7-9EDB-0EA10B1EC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8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8" name="AutoShape 24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9FC3DBC0-74ED-462C-84D2-16BC18048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39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69" name="AutoShape 25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F4455A1B-B752-4FC4-9ECE-728D87123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6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6175" name="Rectangle 31">
            <a:extLst>
              <a:ext uri="{FF2B5EF4-FFF2-40B4-BE49-F238E27FC236}">
                <a16:creationId xmlns:a16="http://schemas.microsoft.com/office/drawing/2014/main" id="{0D95CC66-5A8F-4D62-B1E7-71142B5A8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BFFB5B-24F5-4203-9C5A-BBC35AE8A442}"/>
              </a:ext>
            </a:extLst>
          </p:cNvPr>
          <p:cNvSpPr/>
          <p:nvPr/>
        </p:nvSpPr>
        <p:spPr>
          <a:xfrm rot="5400000">
            <a:off x="-1633537" y="3794125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09BFF8-50CC-4D94-86DF-6F4B725A27D0}"/>
              </a:ext>
            </a:extLst>
          </p:cNvPr>
          <p:cNvSpPr/>
          <p:nvPr/>
        </p:nvSpPr>
        <p:spPr>
          <a:xfrm rot="5400000">
            <a:off x="221456" y="4288631"/>
            <a:ext cx="8691563" cy="104775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699A01-A573-4F79-98E2-7E3DB326C404}"/>
              </a:ext>
            </a:extLst>
          </p:cNvPr>
          <p:cNvSpPr/>
          <p:nvPr/>
        </p:nvSpPr>
        <p:spPr>
          <a:xfrm rot="5400000">
            <a:off x="-3162300" y="3790950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B95893-9F4F-4585-A14E-0CBCF9BB617E}"/>
              </a:ext>
            </a:extLst>
          </p:cNvPr>
          <p:cNvSpPr/>
          <p:nvPr/>
        </p:nvSpPr>
        <p:spPr>
          <a:xfrm rot="5400000">
            <a:off x="1404938" y="4514850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AutoShape 21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726449D6-38E7-4DEC-9668-588CB6927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9" action="ppaction://hlinksldjump"/>
              </a:rPr>
              <a:t>100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0" name="AutoShape 22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37F6FC1D-5562-48BE-97E9-66B537301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86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0" action="ppaction://hlinksldjump"/>
              </a:rPr>
              <a:t>200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1" name="AutoShape 23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29B069D-DF75-4879-9B7E-14AA1AF9F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429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1" action="ppaction://hlinksldjump"/>
              </a:rPr>
              <a:t>300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5" name="AutoShape 24">
            <a:hlinkClick r:id="rId35" action="ppaction://hlinksldjump" highlightClick="1"/>
            <a:extLst>
              <a:ext uri="{FF2B5EF4-FFF2-40B4-BE49-F238E27FC236}">
                <a16:creationId xmlns:a16="http://schemas.microsoft.com/office/drawing/2014/main" id="{63B20F9C-1C6B-4823-B61B-5219F1C46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572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16" action="ppaction://hlinksldjump"/>
              </a:rPr>
              <a:t>400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6" name="AutoShape 25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E03246D2-1D29-49DD-8F1B-F6878C910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715000"/>
            <a:ext cx="1524000" cy="1143000"/>
          </a:xfrm>
          <a:prstGeom prst="actionButtonBlank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2" action="ppaction://hlinksldjump"/>
              </a:rPr>
              <a:t>500</a:t>
            </a:r>
            <a:endParaRPr lang="en-US" altLang="en-US" sz="3600" b="1" dirty="0"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7" name="Rectangle 31">
            <a:extLst>
              <a:ext uri="{FF2B5EF4-FFF2-40B4-BE49-F238E27FC236}">
                <a16:creationId xmlns:a16="http://schemas.microsoft.com/office/drawing/2014/main" id="{BDA7BFED-4EB6-4A9C-AEC6-BE3536FD7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0"/>
            <a:ext cx="1524000" cy="11430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100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655193-6091-4761-AC18-4CCE51DF1EB0}"/>
              </a:ext>
            </a:extLst>
          </p:cNvPr>
          <p:cNvSpPr/>
          <p:nvPr/>
        </p:nvSpPr>
        <p:spPr>
          <a:xfrm rot="5400000">
            <a:off x="2933700" y="3946525"/>
            <a:ext cx="9372600" cy="1143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2DC921-0ADC-4E8A-8735-BDAEC6ADE035}"/>
              </a:ext>
            </a:extLst>
          </p:cNvPr>
          <p:cNvSpPr/>
          <p:nvPr/>
        </p:nvSpPr>
        <p:spPr>
          <a:xfrm>
            <a:off x="-152400" y="1028700"/>
            <a:ext cx="9448800" cy="190500"/>
          </a:xfrm>
          <a:prstGeom prst="rect">
            <a:avLst/>
          </a:prstGeom>
          <a:solidFill>
            <a:srgbClr val="000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3F1DBE3A-A131-4C05-8BEE-8493D519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6400800"/>
            <a:ext cx="3035300" cy="457200"/>
          </a:xfrm>
          <a:prstGeom prst="rect">
            <a:avLst/>
          </a:prstGeom>
          <a:solidFill>
            <a:srgbClr val="0027A4"/>
          </a:solidFill>
          <a:ln w="57150">
            <a:solidFill>
              <a:srgbClr val="0000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D4219746-7D91-4DB3-A9D3-19ED52DE8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263" y="6543675"/>
            <a:ext cx="2924175" cy="1746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1"/>
                </a:solidFill>
                <a:effectLst>
                  <a:outerShdw blurRad="50800" dist="38100" dir="3360000" sx="103000" sy="103000" algn="l" rotWithShape="0">
                    <a:prstClr val="black">
                      <a:alpha val="45000"/>
                    </a:prstClr>
                  </a:outerShdw>
                </a:effectLst>
                <a:latin typeface="Franklin Gothic Demi Cond" panose="020B0706030402020204" pitchFamily="34" charset="0"/>
                <a:hlinkClick r:id="rId43" action="ppaction://hlinksldjump"/>
              </a:rPr>
              <a:t>FINAL JEOPARDY</a:t>
            </a:r>
            <a:endParaRPr lang="en-US" altLang="en-US" dirty="0">
              <a:solidFill>
                <a:schemeClr val="bg1"/>
              </a:solidFill>
              <a:effectLst>
                <a:outerShdw blurRad="50800" dist="38100" dir="3360000" sx="103000" sy="103000" algn="l" rotWithShape="0">
                  <a:prstClr val="black">
                    <a:alpha val="45000"/>
                  </a:prst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>
            <a:extLst>
              <a:ext uri="{FF2B5EF4-FFF2-40B4-BE49-F238E27FC236}">
                <a16:creationId xmlns:a16="http://schemas.microsoft.com/office/drawing/2014/main" id="{8564F677-DEB2-2A75-6848-2027241A6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Photoelectric Effect (1922)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042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3152EDA-9D66-B021-9464-1CE77F8D4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03F82028-CC63-A22B-4681-C883B527E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6247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2404C0-83CB-56B1-A588-BEF2336FB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3699083-E300-4DCD-9951-16BACA44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247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4878A76-B328-1A1E-AD89-E5DC07121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2E23733-6740-6CFC-2750-70C581349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13269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Who won the Nobel Prize with Edwin Schr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ö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dinger in 1933?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>
            <a:extLst>
              <a:ext uri="{FF2B5EF4-FFF2-40B4-BE49-F238E27FC236}">
                <a16:creationId xmlns:a16="http://schemas.microsoft.com/office/drawing/2014/main" id="{C165AEA4-9F0F-E877-B4CB-80B489A9C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APS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451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866B774-B521-B4FE-8D2B-677A0057D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869C4F0-FFF2-FD0E-635B-17929D55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Paul Dirac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>
            <a:extLst>
              <a:ext uri="{FF2B5EF4-FFF2-40B4-BE49-F238E27FC236}">
                <a16:creationId xmlns:a16="http://schemas.microsoft.com/office/drawing/2014/main" id="{9DF752A8-25F6-0305-F3C6-96F95469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6656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6754BA-EEF1-D085-508E-33795BB0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709793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AVS stand for?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70631CF-BBF0-4E49-B5FE-8568F7CC6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A09B11A-FAC7-465A-8A61-640CB31A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0481F63-6AD1-42FA-ADC5-72354A34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656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4CBEAED-2E96-9A1E-E696-E8A0303C5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>
            <a:extLst>
              <a:ext uri="{FF2B5EF4-FFF2-40B4-BE49-F238E27FC236}">
                <a16:creationId xmlns:a16="http://schemas.microsoft.com/office/drawing/2014/main" id="{E440DF93-9BC6-C1AF-FD60-80E5DE4B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163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Vacuum Society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6861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EFA0EB2-B100-2FE4-FEBA-1C60C4F0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7DD47D8-8BCB-40DB-88CE-22E63683F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5EF5884-DECC-4AAD-8B62-709287A40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>
            <a:extLst>
              <a:ext uri="{FF2B5EF4-FFF2-40B4-BE49-F238E27FC236}">
                <a16:creationId xmlns:a16="http://schemas.microsoft.com/office/drawing/2014/main" id="{F46210ED-D905-9520-0E4C-D8348200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967335"/>
            <a:ext cx="79629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a vacuum?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7066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C36809-F857-498C-84D4-907FBED24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10F4B12-9C93-4D2B-9BAF-65BF23878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066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BE6EC2-F413-BFC6-C8BB-A7B89D6D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>
            <a:extLst>
              <a:ext uri="{FF2B5EF4-FFF2-40B4-BE49-F238E27FC236}">
                <a16:creationId xmlns:a16="http://schemas.microsoft.com/office/drawing/2014/main" id="{FD3ECC03-ABB9-312F-8F10-30BBFA6A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It is an enclosed space devoid of particles.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27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043CED8-4481-8990-924F-F806081F2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>
            <a:extLst>
              <a:ext uri="{FF2B5EF4-FFF2-40B4-BE49-F238E27FC236}">
                <a16:creationId xmlns:a16="http://schemas.microsoft.com/office/drawing/2014/main" id="{49336907-E9B8-368A-B76A-CC2A0CE2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7475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77B6A6-1A44-1884-161B-9B1CF09C3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76027D5-5562-436C-BB74-17F9FC8B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551837"/>
            <a:ext cx="79629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Boyle’s Law?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B57DEC0-E1DF-4B1B-971A-1B507A573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476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AD50202-A193-0F34-5D55-0DF9CBF3C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>
            <a:extLst>
              <a:ext uri="{FF2B5EF4-FFF2-40B4-BE49-F238E27FC236}">
                <a16:creationId xmlns:a16="http://schemas.microsoft.com/office/drawing/2014/main" id="{3A1EB963-D097-4ED9-8ADC-77CB338C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680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34080C5-76CD-1330-A3BC-1F15C1AA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E53F1C-04E3-0DFC-0950-C8D4927CB5DD}"/>
                  </a:ext>
                </a:extLst>
              </p:cNvPr>
              <p:cNvSpPr txBox="1"/>
              <p:nvPr/>
            </p:nvSpPr>
            <p:spPr>
              <a:xfrm>
                <a:off x="2976444" y="2778501"/>
                <a:ext cx="3191112" cy="130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500" i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5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E53F1C-04E3-0DFC-0950-C8D4927CB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444" y="2778501"/>
                <a:ext cx="3191112" cy="130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7885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9A6DC8-48C0-0372-B343-C33C937D7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0BEEC56-4CDD-409D-A497-715124603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7885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FA4DCF3-6B9D-FD61-6FC4-066278A6C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 descr="A diagram of a pressure curve&#10;&#10;Description automatically generated">
            <a:extLst>
              <a:ext uri="{FF2B5EF4-FFF2-40B4-BE49-F238E27FC236}">
                <a16:creationId xmlns:a16="http://schemas.microsoft.com/office/drawing/2014/main" id="{BFB63E18-933A-BB8E-C5AA-886884580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63" y="956424"/>
            <a:ext cx="3888475" cy="3888475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6460BD4D-3FF1-2ABD-E89B-03C7CBD44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5014219"/>
            <a:ext cx="815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kind of graph is this?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C80C5AE7-C7E3-D49B-8865-F8C4C4D61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708275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does AMS stand for?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25607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317326-A9C9-5AC8-753F-694BD2ADC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FA1CBE6-2CFF-4556-BAE9-07390B755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56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028D654-5EF7-DFCC-2761-DB3D09DE6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>
            <a:extLst>
              <a:ext uri="{FF2B5EF4-FFF2-40B4-BE49-F238E27FC236}">
                <a16:creationId xmlns:a16="http://schemas.microsoft.com/office/drawing/2014/main" id="{814309E2-9ACC-249B-E455-AF7748173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Phase Diagram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09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A876211-707D-067F-12A3-C34B414EF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>
            <a:extLst>
              <a:ext uri="{FF2B5EF4-FFF2-40B4-BE49-F238E27FC236}">
                <a16:creationId xmlns:a16="http://schemas.microsoft.com/office/drawing/2014/main" id="{A90E48CA-3ADA-AEB5-4D3E-21C1F4D17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8294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3A60FF-CA8C-7D8E-27B4-183251E59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973F2B-EA08-4C18-84C4-425701E0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35B35B-ABA5-47A9-9650-B1D0495A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E75D449-3C8F-4F35-AF15-E9A4162D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295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A905B27-5D97-F47D-5DF1-997CF7C4E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 descr="A diagram of a pressure curve&#10;&#10;Description automatically generated">
            <a:extLst>
              <a:ext uri="{FF2B5EF4-FFF2-40B4-BE49-F238E27FC236}">
                <a16:creationId xmlns:a16="http://schemas.microsoft.com/office/drawing/2014/main" id="{7FA1354F-A23A-9A0A-761B-91519BF57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63" y="956424"/>
            <a:ext cx="3888475" cy="388847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67088EB3-66DF-E782-3289-A1DE2275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5014219"/>
            <a:ext cx="815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point A?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>
            <a:extLst>
              <a:ext uri="{FF2B5EF4-FFF2-40B4-BE49-F238E27FC236}">
                <a16:creationId xmlns:a16="http://schemas.microsoft.com/office/drawing/2014/main" id="{E063C43A-1CE1-8359-DD1E-817C4CBF4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Triple Point!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499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63468ED-4F17-57F2-FA1C-250735862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9C26160-F253-4A29-B00B-B2953A54C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AVS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5CBE1D9-F399-4E1F-920C-DF3120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73088"/>
            <a:ext cx="1219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>
            <a:extLst>
              <a:ext uri="{FF2B5EF4-FFF2-40B4-BE49-F238E27FC236}">
                <a16:creationId xmlns:a16="http://schemas.microsoft.com/office/drawing/2014/main" id="{C8CC123F-DE06-CF8A-EFD2-D561F1D5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Optics the study of?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52400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87047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BCC4F9-D919-68AE-74DE-73AB5769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616D49F-4248-4927-851B-7F27E20B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704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0C4A5B4-3D96-CE64-9390-A247DD38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>
            <a:extLst>
              <a:ext uri="{FF2B5EF4-FFF2-40B4-BE49-F238E27FC236}">
                <a16:creationId xmlns:a16="http://schemas.microsoft.com/office/drawing/2014/main" id="{B351CA6B-2939-4E1E-C064-D19CD18F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study of light!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8909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DE66997-D498-0001-AB82-1CD87B63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83622B74-DC88-054A-7BE7-AC6BC7F3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114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16E9CC-6AC6-7340-F320-74525B39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F9C898C-5618-49C7-85E6-6262DCD2B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114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2A9B049-8698-F749-D73B-2D3848A74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534F5-D13C-23C3-4753-13FC88013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" t="4482" r="2500" b="4482"/>
          <a:stretch/>
        </p:blipFill>
        <p:spPr>
          <a:xfrm>
            <a:off x="190500" y="1667669"/>
            <a:ext cx="8763000" cy="27432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FDDB09C-0479-A551-1BAB-FD7E1466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9271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this?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>
            <a:extLst>
              <a:ext uri="{FF2B5EF4-FFF2-40B4-BE49-F238E27FC236}">
                <a16:creationId xmlns:a16="http://schemas.microsoft.com/office/drawing/2014/main" id="{ACBED9E5-DB2C-5735-BC81-10F8E362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6733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Visible Spectrum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319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58196E7-8DF4-579A-AB31-C7AD5746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3">
            <a:extLst>
              <a:ext uri="{FF2B5EF4-FFF2-40B4-BE49-F238E27FC236}">
                <a16:creationId xmlns:a16="http://schemas.microsoft.com/office/drawing/2014/main" id="{F2FC961A-9937-AC08-FD0A-C6DF7B492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2838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the wavelength range of the visible spectrum in nm?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523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8B0F0-C92D-351B-8E2F-BA00F8144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70BA61B-921C-40CB-96BE-D01E1D70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524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0DF4390-D661-9ABE-D065-5DC41B84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>
            <a:extLst>
              <a:ext uri="{FF2B5EF4-FFF2-40B4-BE49-F238E27FC236}">
                <a16:creationId xmlns:a16="http://schemas.microsoft.com/office/drawing/2014/main" id="{3F9C6CB8-F2E4-8C29-40E7-3EB78A1A3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380-700 nm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728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0ADB0CE-B339-563A-3731-37404872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>
            <a:extLst>
              <a:ext uri="{FF2B5EF4-FFF2-40B4-BE49-F238E27FC236}">
                <a16:creationId xmlns:a16="http://schemas.microsoft.com/office/drawing/2014/main" id="{1842FB0F-6DC1-6B9B-E205-14FCEBF72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13246"/>
            <a:ext cx="7315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7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Snell’s Law?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9933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D988AB-E7E8-635F-59B7-3AE3150E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34F6F6E-4D22-415D-911F-CB88E9265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993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AC3D377-F134-0218-81F5-7863CC030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>
            <a:extLst>
              <a:ext uri="{FF2B5EF4-FFF2-40B4-BE49-F238E27FC236}">
                <a16:creationId xmlns:a16="http://schemas.microsoft.com/office/drawing/2014/main" id="{4C571D80-44B8-406B-B686-008AF118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15287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AMERICAN METEOROLOGIAL SOCIETY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765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A9979E3-09CD-C84D-D23D-72C1EAD0D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>
            <a:extLst>
              <a:ext uri="{FF2B5EF4-FFF2-40B4-BE49-F238E27FC236}">
                <a16:creationId xmlns:a16="http://schemas.microsoft.com/office/drawing/2014/main" id="{42DA60A7-B74E-1CF2-5967-130BBBBD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138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470E1A-AA3A-4767-2F8A-AC7CCAFCB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1BE342-A670-3C58-BC12-7CCC3BA9A730}"/>
                  </a:ext>
                </a:extLst>
              </p:cNvPr>
              <p:cNvSpPr txBox="1"/>
              <p:nvPr/>
            </p:nvSpPr>
            <p:spPr>
              <a:xfrm>
                <a:off x="2033773" y="2746201"/>
                <a:ext cx="5076454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5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45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sz="45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45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5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45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sz="45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5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5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45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sz="45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45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5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45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1BE342-A670-3C58-BC12-7CCC3BA9A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773" y="2746201"/>
                <a:ext cx="5076454" cy="6924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>
            <a:extLst>
              <a:ext uri="{FF2B5EF4-FFF2-40B4-BE49-F238E27FC236}">
                <a16:creationId xmlns:a16="http://schemas.microsoft.com/office/drawing/2014/main" id="{FC43E107-1C24-C8B6-B3DB-CF1E2DE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03431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910632-D443-0521-71C0-16EC9E52A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9898E64-2446-469D-BC80-8717ADBE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343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137ECB1-50F6-6D2F-267B-AEF3E6A46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624F711-9476-EDBE-AF98-907D7A4E5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13246"/>
            <a:ext cx="7315200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7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Fermat’s Principle?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>
            <a:extLst>
              <a:ext uri="{FF2B5EF4-FFF2-40B4-BE49-F238E27FC236}">
                <a16:creationId xmlns:a16="http://schemas.microsoft.com/office/drawing/2014/main" id="{1F64FF41-D8EC-CFB7-E8F2-84B8C050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OPTICA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547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EFDBCC4-2AF2-DF8B-EC73-143DEDFE3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F77EE7A7-1ED5-5C13-C8A9-3CE1CDB65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Light will take the path of least time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>
            <a:extLst>
              <a:ext uri="{FF2B5EF4-FFF2-40B4-BE49-F238E27FC236}">
                <a16:creationId xmlns:a16="http://schemas.microsoft.com/office/drawing/2014/main" id="{B7E28C25-3A17-136F-0591-BBBDD515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0752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0498D0-37FF-2E36-A8B2-0A4DD9401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593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Rheology?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3D695C-60D4-4A16-99B8-F89A3E84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752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8B9CA0E-437E-F2F0-25E1-7586167B6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>
            <a:extLst>
              <a:ext uri="{FF2B5EF4-FFF2-40B4-BE49-F238E27FC236}">
                <a16:creationId xmlns:a16="http://schemas.microsoft.com/office/drawing/2014/main" id="{AA83625C-E454-7C4F-C73E-2B7E681C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0957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201743F-65FA-073B-E98A-401F4285E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B41FCC3-EBBF-C1FC-5D8D-9845D7C7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Study of the deformation and flow of matter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>
            <a:extLst>
              <a:ext uri="{FF2B5EF4-FFF2-40B4-BE49-F238E27FC236}">
                <a16:creationId xmlns:a16="http://schemas.microsoft.com/office/drawing/2014/main" id="{E5C295F7-C2C3-4692-CB74-1B186F57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1623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DB4524-0FDD-4212-D69B-B2FA6CB8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3B5BB83-B6B8-440D-A562-09D18FDA9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162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7CBBA53-545C-504C-3039-0C421EFF8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09B1FAA-89A0-A681-572F-A329FB119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244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viscosity?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3">
            <a:extLst>
              <a:ext uri="{FF2B5EF4-FFF2-40B4-BE49-F238E27FC236}">
                <a16:creationId xmlns:a16="http://schemas.microsoft.com/office/drawing/2014/main" id="{9CB5F79F-CC19-E0E8-6AD0-E303F32FA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2084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Measure of a fluid’s resistance to deformation at a given rate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366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248C97E-8E84-EBD9-0680-186AD8821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>
            <a:extLst>
              <a:ext uri="{FF2B5EF4-FFF2-40B4-BE49-F238E27FC236}">
                <a16:creationId xmlns:a16="http://schemas.microsoft.com/office/drawing/2014/main" id="{8D9D8F53-E3C0-C66C-3846-7EE1E43EE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571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9C6197F-8818-FB57-F230-9EB5229D0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EC91875-5C6C-43BA-BC19-11724B07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572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F5FF0FB-004D-498F-EE14-F6AB30CF5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9229912-C0D1-2608-6DF2-0B15D8607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840E428-D387-7856-FED1-CB350BC1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a Non-Newtonian Fluid?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>
            <a:extLst>
              <a:ext uri="{FF2B5EF4-FFF2-40B4-BE49-F238E27FC236}">
                <a16:creationId xmlns:a16="http://schemas.microsoft.com/office/drawing/2014/main" id="{8427414C-625F-068F-08BB-FA446E6E1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2838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 fluid with variable viscosity dependent on stress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776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B64FC3A-825E-74F7-81FC-A8285E30F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826C072-A6BB-7178-07E6-86D7EF92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3">
            <a:extLst>
              <a:ext uri="{FF2B5EF4-FFF2-40B4-BE49-F238E27FC236}">
                <a16:creationId xmlns:a16="http://schemas.microsoft.com/office/drawing/2014/main" id="{4CBBA480-753A-6F75-C76F-F81856FAF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1981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109D8C-342B-25E7-D7A7-1B752DA5C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is Newton’s Law of Viscosity?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9DE440B-C4A9-4B93-857B-0850ADCEE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1981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DF72AB1-3082-AC34-8CF4-778A58353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8632407-EC68-0826-A1B9-6AA781F3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254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>
            <a:extLst>
              <a:ext uri="{FF2B5EF4-FFF2-40B4-BE49-F238E27FC236}">
                <a16:creationId xmlns:a16="http://schemas.microsoft.com/office/drawing/2014/main" id="{57E4E3A4-C640-F637-CCB8-64BC1987A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2970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EEB40-CBF8-87E7-ADA4-A0A8C4C5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C4FBB5C-3844-4F11-A052-FE53CAAB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29704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EF0E59C-1B25-879E-C9A6-1EA5BBBE0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B9ADCC7A-AC91-4B9A-AB4F-140B6F8A6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are the 3 levels of cloud classification?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3">
            <a:extLst>
              <a:ext uri="{FF2B5EF4-FFF2-40B4-BE49-F238E27FC236}">
                <a16:creationId xmlns:a16="http://schemas.microsoft.com/office/drawing/2014/main" id="{02BFFEA2-2788-67DB-4960-D7253CEC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81234"/>
            <a:ext cx="86106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Shear stress is directly proportional to the velocity gradient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186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7C7F713-3914-517D-2801-48B21961F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8D33F006-BDD1-B729-1A65-20E19E26C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80DC58-F7BA-EB14-5DD0-C92742B64CEC}"/>
                  </a:ext>
                </a:extLst>
              </p:cNvPr>
              <p:cNvSpPr txBox="1"/>
              <p:nvPr/>
            </p:nvSpPr>
            <p:spPr>
              <a:xfrm>
                <a:off x="3100571" y="1249727"/>
                <a:ext cx="2714258" cy="1433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 dirty="0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4500" i="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i="1" dirty="0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sz="4500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i="0" dirty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5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sz="4500" i="0" dirty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45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45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80DC58-F7BA-EB14-5DD0-C92742B64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571" y="1249727"/>
                <a:ext cx="2714258" cy="14335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3">
            <a:extLst>
              <a:ext uri="{FF2B5EF4-FFF2-40B4-BE49-F238E27FC236}">
                <a16:creationId xmlns:a16="http://schemas.microsoft.com/office/drawing/2014/main" id="{B21570C2-8EAD-72C1-C93C-7544D34F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2391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934DB3-0F30-6FC5-8853-00FA1647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are the 4 pillars of Rheology?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35D9F54-42B2-4025-940E-46FB3376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391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CAFE90E-EDE1-CB6A-600C-F2B92C929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A158186B-B0A4-A415-F3FD-92476F8A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>
            <a:extLst>
              <a:ext uri="{FF2B5EF4-FFF2-40B4-BE49-F238E27FC236}">
                <a16:creationId xmlns:a16="http://schemas.microsoft.com/office/drawing/2014/main" id="{A1339314-46DB-F7C2-CFB2-BF795591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20840"/>
            <a:ext cx="7315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Shear-thinning, Viscoelasticity, Extensional-thickening, Rod-climbing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595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C68D2A5-7B9D-B64F-9856-5A5094C6D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3CFDBEB-9BC8-10F8-82DF-674A644F5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76200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RHEOLOGY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3">
            <a:extLst>
              <a:ext uri="{FF2B5EF4-FFF2-40B4-BE49-F238E27FC236}">
                <a16:creationId xmlns:a16="http://schemas.microsoft.com/office/drawing/2014/main" id="{A753562C-D91E-CFD6-F718-1B000FD9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2800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EA5DCB-14D8-FD0E-C33C-D74990C3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219200"/>
            <a:ext cx="73152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A PROCESS IS CONSIDERED ISOCHORIC IF THIS CHARACTERISTIC REMAINS CONSTANT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4900745-2D3B-484E-8E95-46F346C0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2800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846D881-BB3F-872A-F1C4-19E1AC89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">
            <a:extLst>
              <a:ext uri="{FF2B5EF4-FFF2-40B4-BE49-F238E27FC236}">
                <a16:creationId xmlns:a16="http://schemas.microsoft.com/office/drawing/2014/main" id="{5C443A27-7FE7-80E3-8238-2E061D017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40038"/>
            <a:ext cx="731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VOLUME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005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152904AA-8A0D-5A48-C6CC-53016A0EA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100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3">
            <a:extLst>
              <a:ext uri="{FF2B5EF4-FFF2-40B4-BE49-F238E27FC236}">
                <a16:creationId xmlns:a16="http://schemas.microsoft.com/office/drawing/2014/main" id="{50C1CDAA-107D-9D90-C828-F34286D26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3210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BE04F9-B588-49EA-62ED-5B081E28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6E8D303-D75F-4517-B9CC-3D10D178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2104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E44B5D5-5105-4FD9-2879-964EF845A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7FAD942-718E-42CB-B804-CA7C72F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00113"/>
            <a:ext cx="79248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NAME OF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THIS THEORY IS DERIVED FROM VIEWING SUB-ATOMIC PARTICLES AS 1-DIMENSIONAL OBJECTS, NOT AS POINTS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>
            <a:extLst>
              <a:ext uri="{FF2B5EF4-FFF2-40B4-BE49-F238E27FC236}">
                <a16:creationId xmlns:a16="http://schemas.microsoft.com/office/drawing/2014/main" id="{16BB8005-1911-6BF4-B016-2047B51BB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73152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STRING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THEORY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414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3747E1A-8E36-3A40-A938-AF457B80D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3">
            <a:extLst>
              <a:ext uri="{FF2B5EF4-FFF2-40B4-BE49-F238E27FC236}">
                <a16:creationId xmlns:a16="http://schemas.microsoft.com/office/drawing/2014/main" id="{3843F951-3B34-649A-03D5-7DCE4B989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36198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E49CC2-63CB-2C85-A2FD-E1F57934F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97025"/>
            <a:ext cx="7924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OCCURS WHEN THE INCIDENT ANGLE IS GREATER THAN THE CRITICAL ANGLE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26558FE-75DF-48BD-B421-BB33DCEBE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62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AFD5F22-BF51-4ED1-7ECC-3BF78D8C3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>
            <a:extLst>
              <a:ext uri="{FF2B5EF4-FFF2-40B4-BE49-F238E27FC236}">
                <a16:creationId xmlns:a16="http://schemas.microsoft.com/office/drawing/2014/main" id="{1F5C90AA-66A9-7CC7-907C-3D2A147F7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113"/>
            <a:ext cx="73152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TOTAL INTERNAL REFLECTION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38245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01B8281-2B5A-AEF4-0195-99479749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3">
            <a:extLst>
              <a:ext uri="{FF2B5EF4-FFF2-40B4-BE49-F238E27FC236}">
                <a16:creationId xmlns:a16="http://schemas.microsoft.com/office/drawing/2014/main" id="{0DC5DF24-69CD-FC7F-F8AC-BD485B17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4029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3C2BFB-C3A1-31AA-4F2A-6817C733B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58C5536-F3D9-4F2E-AC7C-A73A10F2C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0296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EF13D77-605E-5315-8AF9-F0653E899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C33DA8E3-5C90-49FF-8D56-0B5BA6154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9713"/>
            <a:ext cx="792480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BY APPROVING </a:t>
            </a:r>
            <a:b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EDWARD BOUCHET’S DISSERTATION IN 1876, THIS IVY LEAGUE SCHOOL BECAME THE FIRST AMERICAN UNIVERSITY TO GRANT A PhD TO AN AFRICAN AMERICAN</a:t>
            </a:r>
            <a:endParaRPr lang="en-US" altLang="en-US" sz="48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2FA4B1C3-096B-B9C7-00A0-0C74BFD0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200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175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A2B4CB4-FE1D-1261-9ACF-590CEEDCA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A334B2F-6F0F-4E98-86B3-9453790B6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630785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Low, Mid and High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3">
            <a:extLst>
              <a:ext uri="{FF2B5EF4-FFF2-40B4-BE49-F238E27FC236}">
                <a16:creationId xmlns:a16="http://schemas.microsoft.com/office/drawing/2014/main" id="{89993E76-7DDB-D958-0B4B-D65BB27E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59088"/>
            <a:ext cx="7315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YALE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234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83D5CF0-5C70-DC56-50DD-62DC639D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3">
            <a:extLst>
              <a:ext uri="{FF2B5EF4-FFF2-40B4-BE49-F238E27FC236}">
                <a16:creationId xmlns:a16="http://schemas.microsoft.com/office/drawing/2014/main" id="{87CA55F0-9F5D-8B91-6F7D-1AA5C7E83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4439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2A5978-284F-250B-18CC-9B14399B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92238"/>
            <a:ext cx="7924800" cy="424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THE PRINCIPLE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THAT SAYS TWO WAVE FUNCTIONS BEHAVE AS </a:t>
            </a:r>
            <a:b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IF THEY CAME FROM A SINGLE SOURCE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7E21E2D-FCFE-426F-A3DF-B88FBE698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4393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1E9BE1B-024E-4571-CAF4-B5AE2A847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3">
            <a:extLst>
              <a:ext uri="{FF2B5EF4-FFF2-40B4-BE49-F238E27FC236}">
                <a16:creationId xmlns:a16="http://schemas.microsoft.com/office/drawing/2014/main" id="{21C7D90D-8B5F-44CC-7E43-2A3C39C9A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731520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COHERENCE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64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BA3F192-712E-696D-397F-B905170E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AC3B761-5FAE-49C7-8832-198C368A0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MISC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558B157-B0AB-4A01-95C3-38FBDACD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500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3">
            <a:extLst>
              <a:ext uri="{FF2B5EF4-FFF2-40B4-BE49-F238E27FC236}">
                <a16:creationId xmlns:a16="http://schemas.microsoft.com/office/drawing/2014/main" id="{2B322174-3E77-90C0-29DC-AC647735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TOPIC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QUESTION</a:t>
            </a:r>
          </a:p>
        </p:txBody>
      </p:sp>
      <p:sp>
        <p:nvSpPr>
          <p:cNvPr id="14848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01C430-D1E8-C673-1ECD-15D9B640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30488"/>
            <a:ext cx="7924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OPTICS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3236E4D-B6D3-427D-A05C-128925B1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48489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2354C591-8D45-C70C-8D7C-1BB59D42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3">
            <a:extLst>
              <a:ext uri="{FF2B5EF4-FFF2-40B4-BE49-F238E27FC236}">
                <a16:creationId xmlns:a16="http://schemas.microsoft.com/office/drawing/2014/main" id="{2E4097DF-225B-44D3-D6E5-70B3F825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5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QUESTION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150534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C14408-70F0-2304-9A4E-19BA15DF8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D87C497-6BFF-4313-95EB-A8BB17C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25538"/>
            <a:ext cx="7924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THIS FORM OF </a:t>
            </a:r>
            <a:b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en-US" sz="50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LIGHT OCCURS WHEN PARTICLES ABSORB ENERGY AND DO NOT IMMEDIATELY RE-EMIT THAT RADIATION</a:t>
            </a:r>
            <a:endParaRPr lang="en-US" altLang="en-US" sz="50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3236E4D-B6D3-427D-A05C-128925B1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15053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41202AE-7061-1811-A93A-529878806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3">
            <a:extLst>
              <a:ext uri="{FF2B5EF4-FFF2-40B4-BE49-F238E27FC236}">
                <a16:creationId xmlns:a16="http://schemas.microsoft.com/office/drawing/2014/main" id="{9D789B75-9F8E-3C23-EDA0-66FA0D4E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END</a:t>
            </a:r>
          </a:p>
        </p:txBody>
      </p:sp>
      <p:sp>
        <p:nvSpPr>
          <p:cNvPr id="152580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68873-AA82-F046-96DA-CCF72F829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B079DE1-DD42-4F0B-9FE8-92F4E516D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FINAL JEOPARDY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9018DE78-1A5D-4017-8EFC-B948E8351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30488"/>
            <a:ext cx="7924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PHOSPHERESCENCE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F75B80DE-5C9E-4CAB-8EBF-A7D7D56D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12738"/>
            <a:ext cx="1943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6">
            <a:extLst>
              <a:ext uri="{FF2B5EF4-FFF2-40B4-BE49-F238E27FC236}">
                <a16:creationId xmlns:a16="http://schemas.microsoft.com/office/drawing/2014/main" id="{EA00A5EE-794A-4174-F571-9A264981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88" y="0"/>
            <a:ext cx="121951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7">
            <a:extLst>
              <a:ext uri="{FF2B5EF4-FFF2-40B4-BE49-F238E27FC236}">
                <a16:creationId xmlns:a16="http://schemas.microsoft.com/office/drawing/2014/main" id="{431F545B-4756-B22C-442E-CA7FC712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400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Franklin Gothic Demi Cond" panose="020B0706030402020204" pitchFamily="34" charset="0"/>
              </a:rPr>
              <a:t>Image Courtesy of NASA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D4CD4D4-4DD1-482C-98B3-D18909C4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"/>
            <a:ext cx="6096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THANK YOU FOR PLAYING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>
            <a:extLst>
              <a:ext uri="{FF2B5EF4-FFF2-40B4-BE49-F238E27FC236}">
                <a16:creationId xmlns:a16="http://schemas.microsoft.com/office/drawing/2014/main" id="{73EDB7C5-6DC6-DD53-4EBA-95E858DA3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5183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How many categories of hurricanes are there?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33799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B0B738-D86F-8CB8-3D24-6A6101588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C4A84CB-4EFE-4343-9D18-6646F042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3801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2C60C5D-F64A-1659-8E3A-E8D7AE08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D61E41FD-7F7B-FE7D-B7BA-0BE51C0A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28388"/>
            <a:ext cx="73152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5; with 1 being the least dangerous and 5 being the most dangerous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300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584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E0A76E6-05CB-526D-097B-C2609F91A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DDF7872A-26F2-4282-AF50-A4DE3DDD7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288C7213-1931-43CC-8845-8ABDB2DC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443887"/>
            <a:ext cx="7315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50800" dist="38100" dir="1380000" algn="l" rotWithShape="0">
                    <a:prstClr val="black">
                      <a:alpha val="75000"/>
                    </a:prst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What are the tornado classifications?</a:t>
            </a:r>
            <a:endParaRPr lang="en-US" altLang="en-US" sz="5400" dirty="0">
              <a:solidFill>
                <a:schemeClr val="bg1"/>
              </a:solidFill>
              <a:effectLst>
                <a:outerShdw blurRad="50800" dist="38100" dir="1380000" algn="l" rotWithShape="0">
                  <a:prstClr val="black">
                    <a:alpha val="75000"/>
                  </a:prst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FD10381E-772F-43CF-A9F4-64FAB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12713"/>
            <a:ext cx="2667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AMS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CBBC9BC-996A-4C64-9BC0-8E2DD417F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12738"/>
            <a:ext cx="1219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8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400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AC15454-D7B7-44DF-B133-D579F82B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940425"/>
            <a:ext cx="31099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ANSWER</a:t>
            </a:r>
          </a:p>
        </p:txBody>
      </p:sp>
      <p:sp>
        <p:nvSpPr>
          <p:cNvPr id="3789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811E14-F871-B985-FC63-7F46A93C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4513"/>
            <a:ext cx="2746375" cy="12334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09B9965-7916-4442-99C5-CA5A760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25438"/>
            <a:ext cx="3109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dirty="0">
                <a:solidFill>
                  <a:srgbClr val="FFFF00"/>
                </a:solidFill>
                <a:effectLst>
                  <a:outerShdw blurRad="50800" dist="38100" dir="2160000" algn="l" rotWithShape="0">
                    <a:prstClr val="black">
                      <a:alpha val="66000"/>
                    </a:prstClr>
                  </a:outerShdw>
                </a:effectLst>
                <a:latin typeface="Franklin Gothic Demi Cond" panose="020B0706030402020204" pitchFamily="34" charset="0"/>
              </a:rPr>
              <a:t>BACK</a:t>
            </a:r>
          </a:p>
        </p:txBody>
      </p:sp>
      <p:sp>
        <p:nvSpPr>
          <p:cNvPr id="37897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DD7CFC9-F286-6662-BEC9-67CA42547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0"/>
            <a:ext cx="2746375" cy="1233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apor Trail">
  <a:themeElements>
    <a:clrScheme name="Custom 1">
      <a:dk1>
        <a:srgbClr val="FFFFFF"/>
      </a:dk1>
      <a:lt1>
        <a:sysClr val="window" lastClr="FFFFFF"/>
      </a:lt1>
      <a:dk2>
        <a:srgbClr val="454545"/>
      </a:dk2>
      <a:lt2>
        <a:srgbClr val="DADADA"/>
      </a:lt2>
      <a:accent1>
        <a:srgbClr val="FFFF00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FFF00"/>
      </a:hlink>
      <a:folHlink>
        <a:srgbClr val="0070C0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4467</TotalTime>
  <Words>1303</Words>
  <Application>Microsoft Office PowerPoint</Application>
  <PresentationFormat>On-screen Show (4:3)</PresentationFormat>
  <Paragraphs>415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Cambria Math</vt:lpstr>
      <vt:lpstr>Century Gothic</vt:lpstr>
      <vt:lpstr>Franklin Gothic Demi Cond</vt:lpstr>
      <vt:lpstr>Times New Roman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krand</dc:creator>
  <cp:lastModifiedBy>Emily Pavasars</cp:lastModifiedBy>
  <cp:revision>237</cp:revision>
  <dcterms:created xsi:type="dcterms:W3CDTF">2007-11-15T19:46:33Z</dcterms:created>
  <dcterms:modified xsi:type="dcterms:W3CDTF">2023-08-01T14:52:31Z</dcterms:modified>
</cp:coreProperties>
</file>